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4" r:id="rId2"/>
    <p:sldId id="257" r:id="rId3"/>
    <p:sldId id="265" r:id="rId4"/>
    <p:sldId id="271" r:id="rId5"/>
    <p:sldId id="256" r:id="rId6"/>
    <p:sldId id="269" r:id="rId7"/>
    <p:sldId id="274" r:id="rId8"/>
    <p:sldId id="260" r:id="rId9"/>
    <p:sldId id="263" r:id="rId10"/>
    <p:sldId id="272" r:id="rId11"/>
    <p:sldId id="266" r:id="rId12"/>
    <p:sldId id="267" r:id="rId13"/>
    <p:sldId id="268"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1F9ED"/>
    <a:srgbClr val="EEF7E9"/>
    <a:srgbClr val="FFEFBD"/>
    <a:srgbClr val="005295"/>
    <a:srgbClr val="FFEAA7"/>
    <a:srgbClr val="FFF4D5"/>
    <a:srgbClr val="ACB8BF"/>
    <a:srgbClr val="F4F5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77" y="17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55258C-60CE-4D9E-860A-7AC29A3F084E}" type="doc">
      <dgm:prSet loTypeId="urn:microsoft.com/office/officeart/2005/8/layout/hProcess3" loCatId="process" qsTypeId="urn:microsoft.com/office/officeart/2005/8/quickstyle/simple1" qsCatId="simple" csTypeId="urn:microsoft.com/office/officeart/2005/8/colors/accent1_2" csCatId="accent1" phldr="1"/>
      <dgm:spPr/>
    </dgm:pt>
    <dgm:pt modelId="{0ADD680B-6BA1-4381-8CDC-020EDB276375}">
      <dgm:prSet phldrT="[Text]" custT="1"/>
      <dgm:spPr/>
      <dgm:t>
        <a:bodyPr/>
        <a:lstStyle/>
        <a:p>
          <a:r>
            <a:rPr lang="en-US" sz="1800" b="1" dirty="0">
              <a:solidFill>
                <a:schemeClr val="bg1"/>
              </a:solidFill>
            </a:rPr>
            <a:t>This is included in our compilation of laws and regulations – see slide 13</a:t>
          </a:r>
          <a:endParaRPr lang="en-US" sz="1800" dirty="0">
            <a:solidFill>
              <a:schemeClr val="bg1"/>
            </a:solidFill>
          </a:endParaRPr>
        </a:p>
      </dgm:t>
    </dgm:pt>
    <dgm:pt modelId="{F3FECE5E-1472-4784-98BB-F6694BFFE9EA}" type="parTrans" cxnId="{CC1D8F31-7F10-4619-8E66-0A7855506092}">
      <dgm:prSet/>
      <dgm:spPr/>
      <dgm:t>
        <a:bodyPr/>
        <a:lstStyle/>
        <a:p>
          <a:endParaRPr lang="en-US"/>
        </a:p>
      </dgm:t>
    </dgm:pt>
    <dgm:pt modelId="{8834D655-2424-4AD9-8043-79C524CF2D49}" type="sibTrans" cxnId="{CC1D8F31-7F10-4619-8E66-0A7855506092}">
      <dgm:prSet/>
      <dgm:spPr/>
      <dgm:t>
        <a:bodyPr/>
        <a:lstStyle/>
        <a:p>
          <a:endParaRPr lang="en-US"/>
        </a:p>
      </dgm:t>
    </dgm:pt>
    <dgm:pt modelId="{1FEFFF2C-A8BB-4A44-9941-22369762E521}" type="pres">
      <dgm:prSet presAssocID="{AF55258C-60CE-4D9E-860A-7AC29A3F084E}" presName="Name0" presStyleCnt="0">
        <dgm:presLayoutVars>
          <dgm:dir/>
          <dgm:animLvl val="lvl"/>
          <dgm:resizeHandles val="exact"/>
        </dgm:presLayoutVars>
      </dgm:prSet>
      <dgm:spPr/>
    </dgm:pt>
    <dgm:pt modelId="{BD1224A2-10A2-404B-82CD-4AA9D666ACA0}" type="pres">
      <dgm:prSet presAssocID="{AF55258C-60CE-4D9E-860A-7AC29A3F084E}" presName="dummy" presStyleCnt="0"/>
      <dgm:spPr/>
    </dgm:pt>
    <dgm:pt modelId="{A856FDC2-E780-4570-9C12-BDA576D0C02D}" type="pres">
      <dgm:prSet presAssocID="{AF55258C-60CE-4D9E-860A-7AC29A3F084E}" presName="linH" presStyleCnt="0"/>
      <dgm:spPr/>
    </dgm:pt>
    <dgm:pt modelId="{CAC3325C-490E-4235-B115-FFCFAE712086}" type="pres">
      <dgm:prSet presAssocID="{AF55258C-60CE-4D9E-860A-7AC29A3F084E}" presName="padding1" presStyleCnt="0"/>
      <dgm:spPr/>
    </dgm:pt>
    <dgm:pt modelId="{943C4AF7-9B89-4C7C-971B-3BD3FF622EEE}" type="pres">
      <dgm:prSet presAssocID="{0ADD680B-6BA1-4381-8CDC-020EDB276375}" presName="linV" presStyleCnt="0"/>
      <dgm:spPr/>
    </dgm:pt>
    <dgm:pt modelId="{06575204-8784-4E76-9247-D4CBA65986E5}" type="pres">
      <dgm:prSet presAssocID="{0ADD680B-6BA1-4381-8CDC-020EDB276375}" presName="spVertical1" presStyleCnt="0"/>
      <dgm:spPr/>
    </dgm:pt>
    <dgm:pt modelId="{5337766B-E394-404F-8A9C-63E2489F1578}" type="pres">
      <dgm:prSet presAssocID="{0ADD680B-6BA1-4381-8CDC-020EDB276375}" presName="parTx" presStyleLbl="revTx" presStyleIdx="0" presStyleCnt="1" custScaleX="134800" custScaleY="128693" custLinFactNeighborX="-6197" custLinFactNeighborY="15509">
        <dgm:presLayoutVars>
          <dgm:chMax val="0"/>
          <dgm:chPref val="0"/>
          <dgm:bulletEnabled val="1"/>
        </dgm:presLayoutVars>
      </dgm:prSet>
      <dgm:spPr/>
    </dgm:pt>
    <dgm:pt modelId="{18E87D77-B5D4-48CF-A3C7-2226FA14C9A0}" type="pres">
      <dgm:prSet presAssocID="{0ADD680B-6BA1-4381-8CDC-020EDB276375}" presName="spVertical2" presStyleCnt="0"/>
      <dgm:spPr/>
    </dgm:pt>
    <dgm:pt modelId="{639B5A3B-4F5F-46CA-A37E-1BE072E1305E}" type="pres">
      <dgm:prSet presAssocID="{0ADD680B-6BA1-4381-8CDC-020EDB276375}" presName="spVertical3" presStyleCnt="0"/>
      <dgm:spPr/>
    </dgm:pt>
    <dgm:pt modelId="{ACE899D6-80D3-4912-B23B-BD0BB3845DEC}" type="pres">
      <dgm:prSet presAssocID="{AF55258C-60CE-4D9E-860A-7AC29A3F084E}" presName="padding2" presStyleCnt="0"/>
      <dgm:spPr/>
    </dgm:pt>
    <dgm:pt modelId="{38C893FB-32B4-4CE7-8FD9-BBD868F37F10}" type="pres">
      <dgm:prSet presAssocID="{AF55258C-60CE-4D9E-860A-7AC29A3F084E}" presName="negArrow" presStyleCnt="0"/>
      <dgm:spPr/>
    </dgm:pt>
    <dgm:pt modelId="{1E86A578-E88D-4087-89D0-E98C160C12F7}" type="pres">
      <dgm:prSet presAssocID="{AF55258C-60CE-4D9E-860A-7AC29A3F084E}" presName="backgroundArrow" presStyleLbl="node1" presStyleIdx="0" presStyleCnt="1" custScaleY="265215" custLinFactNeighborX="898" custLinFactNeighborY="-72380"/>
      <dgm:spPr/>
    </dgm:pt>
  </dgm:ptLst>
  <dgm:cxnLst>
    <dgm:cxn modelId="{3FA99107-98B8-4C51-882A-602CAB8E886D}" type="presOf" srcId="{AF55258C-60CE-4D9E-860A-7AC29A3F084E}" destId="{1FEFFF2C-A8BB-4A44-9941-22369762E521}" srcOrd="0" destOrd="0" presId="urn:microsoft.com/office/officeart/2005/8/layout/hProcess3"/>
    <dgm:cxn modelId="{CC1D8F31-7F10-4619-8E66-0A7855506092}" srcId="{AF55258C-60CE-4D9E-860A-7AC29A3F084E}" destId="{0ADD680B-6BA1-4381-8CDC-020EDB276375}" srcOrd="0" destOrd="0" parTransId="{F3FECE5E-1472-4784-98BB-F6694BFFE9EA}" sibTransId="{8834D655-2424-4AD9-8043-79C524CF2D49}"/>
    <dgm:cxn modelId="{545B649B-FCDC-4D0E-A097-4D024D523ED9}" type="presOf" srcId="{0ADD680B-6BA1-4381-8CDC-020EDB276375}" destId="{5337766B-E394-404F-8A9C-63E2489F1578}" srcOrd="0" destOrd="0" presId="urn:microsoft.com/office/officeart/2005/8/layout/hProcess3"/>
    <dgm:cxn modelId="{D339D548-A086-4890-90D4-08DF155CB612}" type="presParOf" srcId="{1FEFFF2C-A8BB-4A44-9941-22369762E521}" destId="{BD1224A2-10A2-404B-82CD-4AA9D666ACA0}" srcOrd="0" destOrd="0" presId="urn:microsoft.com/office/officeart/2005/8/layout/hProcess3"/>
    <dgm:cxn modelId="{3BC939DD-479C-4D3B-9DD6-28C48567ADDF}" type="presParOf" srcId="{1FEFFF2C-A8BB-4A44-9941-22369762E521}" destId="{A856FDC2-E780-4570-9C12-BDA576D0C02D}" srcOrd="1" destOrd="0" presId="urn:microsoft.com/office/officeart/2005/8/layout/hProcess3"/>
    <dgm:cxn modelId="{90CE9EBD-6B2E-4801-844C-DC2163E43046}" type="presParOf" srcId="{A856FDC2-E780-4570-9C12-BDA576D0C02D}" destId="{CAC3325C-490E-4235-B115-FFCFAE712086}" srcOrd="0" destOrd="0" presId="urn:microsoft.com/office/officeart/2005/8/layout/hProcess3"/>
    <dgm:cxn modelId="{E6B3BA27-C38F-45F4-9F62-E6C4DE363644}" type="presParOf" srcId="{A856FDC2-E780-4570-9C12-BDA576D0C02D}" destId="{943C4AF7-9B89-4C7C-971B-3BD3FF622EEE}" srcOrd="1" destOrd="0" presId="urn:microsoft.com/office/officeart/2005/8/layout/hProcess3"/>
    <dgm:cxn modelId="{6FABC1D6-48DE-4D5C-8D72-A4070AA80104}" type="presParOf" srcId="{943C4AF7-9B89-4C7C-971B-3BD3FF622EEE}" destId="{06575204-8784-4E76-9247-D4CBA65986E5}" srcOrd="0" destOrd="0" presId="urn:microsoft.com/office/officeart/2005/8/layout/hProcess3"/>
    <dgm:cxn modelId="{08410419-F4ED-4CB4-8B04-5E29D1879D95}" type="presParOf" srcId="{943C4AF7-9B89-4C7C-971B-3BD3FF622EEE}" destId="{5337766B-E394-404F-8A9C-63E2489F1578}" srcOrd="1" destOrd="0" presId="urn:microsoft.com/office/officeart/2005/8/layout/hProcess3"/>
    <dgm:cxn modelId="{778A0B69-175D-448E-8CEC-7AF2BCA64596}" type="presParOf" srcId="{943C4AF7-9B89-4C7C-971B-3BD3FF622EEE}" destId="{18E87D77-B5D4-48CF-A3C7-2226FA14C9A0}" srcOrd="2" destOrd="0" presId="urn:microsoft.com/office/officeart/2005/8/layout/hProcess3"/>
    <dgm:cxn modelId="{2F6B7AEA-560A-4A45-8B33-0FE49B6B9E1A}" type="presParOf" srcId="{943C4AF7-9B89-4C7C-971B-3BD3FF622EEE}" destId="{639B5A3B-4F5F-46CA-A37E-1BE072E1305E}" srcOrd="3" destOrd="0" presId="urn:microsoft.com/office/officeart/2005/8/layout/hProcess3"/>
    <dgm:cxn modelId="{22FFAFC4-D754-43DE-A7E7-26A97A080F7C}" type="presParOf" srcId="{A856FDC2-E780-4570-9C12-BDA576D0C02D}" destId="{ACE899D6-80D3-4912-B23B-BD0BB3845DEC}" srcOrd="2" destOrd="0" presId="urn:microsoft.com/office/officeart/2005/8/layout/hProcess3"/>
    <dgm:cxn modelId="{CCF5B3BE-96DE-4D29-A909-6B90B9988B78}" type="presParOf" srcId="{A856FDC2-E780-4570-9C12-BDA576D0C02D}" destId="{38C893FB-32B4-4CE7-8FD9-BBD868F37F10}" srcOrd="3" destOrd="0" presId="urn:microsoft.com/office/officeart/2005/8/layout/hProcess3"/>
    <dgm:cxn modelId="{D31BB2C5-D425-44F5-AD5B-707B0CBF8F05}" type="presParOf" srcId="{A856FDC2-E780-4570-9C12-BDA576D0C02D}" destId="{1E86A578-E88D-4087-89D0-E98C160C12F7}" srcOrd="4" destOrd="0" presId="urn:microsoft.com/office/officeart/2005/8/layout/h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86A578-E88D-4087-89D0-E98C160C12F7}">
      <dsp:nvSpPr>
        <dsp:cNvPr id="0" name=""/>
        <dsp:cNvSpPr/>
      </dsp:nvSpPr>
      <dsp:spPr>
        <a:xfrm>
          <a:off x="8650" y="0"/>
          <a:ext cx="4422672" cy="1738365"/>
        </a:xfrm>
        <a:prstGeom prst="right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37766B-E394-404F-8A9C-63E2489F1578}">
      <dsp:nvSpPr>
        <dsp:cNvPr id="0" name=""/>
        <dsp:cNvSpPr/>
      </dsp:nvSpPr>
      <dsp:spPr>
        <a:xfrm>
          <a:off x="193292" y="438877"/>
          <a:ext cx="3632948" cy="977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82880" rIns="0" bIns="1828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rPr>
            <a:t>This is included in our compilation of laws and regulations – see slide 13</a:t>
          </a:r>
          <a:endParaRPr lang="en-US" sz="1800" kern="1200" dirty="0">
            <a:solidFill>
              <a:schemeClr val="bg1"/>
            </a:solidFill>
          </a:endParaRPr>
        </a:p>
      </dsp:txBody>
      <dsp:txXfrm>
        <a:off x="193292" y="438877"/>
        <a:ext cx="3632948" cy="97794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E2FEDD-9F75-465E-89AA-E2D3D536F451}" type="datetimeFigureOut">
              <a:rPr lang="en-US" smtClean="0"/>
              <a:t>5/17/2021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F2DEE2-AE81-46E9-B7DD-F6DC0FF7D9C8}" type="slidenum">
              <a:rPr lang="en-US" smtClean="0"/>
              <a:t>‹#›</a:t>
            </a:fld>
            <a:endParaRPr lang="en-US"/>
          </a:p>
        </p:txBody>
      </p:sp>
    </p:spTree>
    <p:extLst>
      <p:ext uri="{BB962C8B-B14F-4D97-AF65-F5344CB8AC3E}">
        <p14:creationId xmlns:p14="http://schemas.microsoft.com/office/powerpoint/2010/main" val="1878502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A956C-495F-41DB-8788-FE0022B573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B7FE28-327E-4B60-90D5-185FBB55FE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AEB7C9-88F2-4CEC-8891-0F958D15CD39}"/>
              </a:ext>
            </a:extLst>
          </p:cNvPr>
          <p:cNvSpPr>
            <a:spLocks noGrp="1"/>
          </p:cNvSpPr>
          <p:nvPr>
            <p:ph type="dt" sz="half" idx="10"/>
          </p:nvPr>
        </p:nvSpPr>
        <p:spPr/>
        <p:txBody>
          <a:bodyPr/>
          <a:lstStyle/>
          <a:p>
            <a:fld id="{6266B47C-8199-4FE5-B427-9E77C86E14BA}" type="datetime1">
              <a:rPr lang="en-US" smtClean="0"/>
              <a:t>5/17/2021</a:t>
            </a:fld>
            <a:endParaRPr lang="en-US"/>
          </a:p>
        </p:txBody>
      </p:sp>
      <p:sp>
        <p:nvSpPr>
          <p:cNvPr id="5" name="Footer Placeholder 4">
            <a:extLst>
              <a:ext uri="{FF2B5EF4-FFF2-40B4-BE49-F238E27FC236}">
                <a16:creationId xmlns:a16="http://schemas.microsoft.com/office/drawing/2014/main" id="{E8199BED-C4A2-4E67-B755-A6FE5BA823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938BB7-B355-49FB-9391-52E67473277F}"/>
              </a:ext>
            </a:extLst>
          </p:cNvPr>
          <p:cNvSpPr>
            <a:spLocks noGrp="1"/>
          </p:cNvSpPr>
          <p:nvPr>
            <p:ph type="sldNum" sz="quarter" idx="12"/>
          </p:nvPr>
        </p:nvSpPr>
        <p:spPr/>
        <p:txBody>
          <a:bodyPr/>
          <a:lstStyle/>
          <a:p>
            <a:fld id="{64AE005B-37F4-4808-8017-8FCC5ABDD2BB}" type="slidenum">
              <a:rPr lang="en-US" smtClean="0"/>
              <a:t>‹#›</a:t>
            </a:fld>
            <a:endParaRPr lang="en-US"/>
          </a:p>
        </p:txBody>
      </p:sp>
    </p:spTree>
    <p:extLst>
      <p:ext uri="{BB962C8B-B14F-4D97-AF65-F5344CB8AC3E}">
        <p14:creationId xmlns:p14="http://schemas.microsoft.com/office/powerpoint/2010/main" val="738111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3B80F-F70D-445C-A720-61BDA502D0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AB9ED1-2DC1-4D91-B085-9BD3523AEC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59177E-641F-4C8D-9DB9-3377BDAF4EC7}"/>
              </a:ext>
            </a:extLst>
          </p:cNvPr>
          <p:cNvSpPr>
            <a:spLocks noGrp="1"/>
          </p:cNvSpPr>
          <p:nvPr>
            <p:ph type="dt" sz="half" idx="10"/>
          </p:nvPr>
        </p:nvSpPr>
        <p:spPr/>
        <p:txBody>
          <a:bodyPr/>
          <a:lstStyle/>
          <a:p>
            <a:fld id="{DA0275A0-7BA9-46F9-8690-366D77AF41DA}" type="datetime1">
              <a:rPr lang="en-US" smtClean="0"/>
              <a:t>5/17/2021</a:t>
            </a:fld>
            <a:endParaRPr lang="en-US"/>
          </a:p>
        </p:txBody>
      </p:sp>
      <p:sp>
        <p:nvSpPr>
          <p:cNvPr id="5" name="Footer Placeholder 4">
            <a:extLst>
              <a:ext uri="{FF2B5EF4-FFF2-40B4-BE49-F238E27FC236}">
                <a16:creationId xmlns:a16="http://schemas.microsoft.com/office/drawing/2014/main" id="{C1F6208C-AE98-4CEF-AE3A-156665693F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80C065-98E6-4812-B092-B3D58EFF8B20}"/>
              </a:ext>
            </a:extLst>
          </p:cNvPr>
          <p:cNvSpPr>
            <a:spLocks noGrp="1"/>
          </p:cNvSpPr>
          <p:nvPr>
            <p:ph type="sldNum" sz="quarter" idx="12"/>
          </p:nvPr>
        </p:nvSpPr>
        <p:spPr/>
        <p:txBody>
          <a:bodyPr/>
          <a:lstStyle/>
          <a:p>
            <a:fld id="{64AE005B-37F4-4808-8017-8FCC5ABDD2BB}" type="slidenum">
              <a:rPr lang="en-US" smtClean="0"/>
              <a:t>‹#›</a:t>
            </a:fld>
            <a:endParaRPr lang="en-US"/>
          </a:p>
        </p:txBody>
      </p:sp>
    </p:spTree>
    <p:extLst>
      <p:ext uri="{BB962C8B-B14F-4D97-AF65-F5344CB8AC3E}">
        <p14:creationId xmlns:p14="http://schemas.microsoft.com/office/powerpoint/2010/main" val="3650794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1EE670-E5EB-41ED-AB47-3D24C73F4E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AE4196-EB76-40D5-AFB3-8E8BFE8D8C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B0DE5B-DD9F-4E0C-B407-98D42609831A}"/>
              </a:ext>
            </a:extLst>
          </p:cNvPr>
          <p:cNvSpPr>
            <a:spLocks noGrp="1"/>
          </p:cNvSpPr>
          <p:nvPr>
            <p:ph type="dt" sz="half" idx="10"/>
          </p:nvPr>
        </p:nvSpPr>
        <p:spPr/>
        <p:txBody>
          <a:bodyPr/>
          <a:lstStyle/>
          <a:p>
            <a:fld id="{78C72F54-EB2D-440C-8227-D5F354184542}" type="datetime1">
              <a:rPr lang="en-US" smtClean="0"/>
              <a:t>5/17/2021</a:t>
            </a:fld>
            <a:endParaRPr lang="en-US"/>
          </a:p>
        </p:txBody>
      </p:sp>
      <p:sp>
        <p:nvSpPr>
          <p:cNvPr id="5" name="Footer Placeholder 4">
            <a:extLst>
              <a:ext uri="{FF2B5EF4-FFF2-40B4-BE49-F238E27FC236}">
                <a16:creationId xmlns:a16="http://schemas.microsoft.com/office/drawing/2014/main" id="{3A11B137-CC70-4747-A7A6-7821475C26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A82407-D87B-4F8D-A394-4116F06ACC9D}"/>
              </a:ext>
            </a:extLst>
          </p:cNvPr>
          <p:cNvSpPr>
            <a:spLocks noGrp="1"/>
          </p:cNvSpPr>
          <p:nvPr>
            <p:ph type="sldNum" sz="quarter" idx="12"/>
          </p:nvPr>
        </p:nvSpPr>
        <p:spPr/>
        <p:txBody>
          <a:bodyPr/>
          <a:lstStyle/>
          <a:p>
            <a:fld id="{64AE005B-37F4-4808-8017-8FCC5ABDD2BB}" type="slidenum">
              <a:rPr lang="en-US" smtClean="0"/>
              <a:t>‹#›</a:t>
            </a:fld>
            <a:endParaRPr lang="en-US"/>
          </a:p>
        </p:txBody>
      </p:sp>
    </p:spTree>
    <p:extLst>
      <p:ext uri="{BB962C8B-B14F-4D97-AF65-F5344CB8AC3E}">
        <p14:creationId xmlns:p14="http://schemas.microsoft.com/office/powerpoint/2010/main" val="4074885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9C4A5-3530-4C2D-96BD-09A2E920DE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E81131-E3FB-4A19-A651-CC37267B8F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3DC5BA-DB2C-43D8-8E5C-74B09A976972}"/>
              </a:ext>
            </a:extLst>
          </p:cNvPr>
          <p:cNvSpPr>
            <a:spLocks noGrp="1"/>
          </p:cNvSpPr>
          <p:nvPr>
            <p:ph type="dt" sz="half" idx="10"/>
          </p:nvPr>
        </p:nvSpPr>
        <p:spPr/>
        <p:txBody>
          <a:bodyPr/>
          <a:lstStyle/>
          <a:p>
            <a:fld id="{17242228-12D9-422B-80F7-459A9C4C678D}" type="datetime1">
              <a:rPr lang="en-US" smtClean="0"/>
              <a:t>5/17/2021</a:t>
            </a:fld>
            <a:endParaRPr lang="en-US"/>
          </a:p>
        </p:txBody>
      </p:sp>
      <p:sp>
        <p:nvSpPr>
          <p:cNvPr id="5" name="Footer Placeholder 4">
            <a:extLst>
              <a:ext uri="{FF2B5EF4-FFF2-40B4-BE49-F238E27FC236}">
                <a16:creationId xmlns:a16="http://schemas.microsoft.com/office/drawing/2014/main" id="{670BAFD8-B009-4BE3-96F5-C2F964ED72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34B0FC-BFB7-4F9C-8A10-C2ED5B6163C2}"/>
              </a:ext>
            </a:extLst>
          </p:cNvPr>
          <p:cNvSpPr>
            <a:spLocks noGrp="1"/>
          </p:cNvSpPr>
          <p:nvPr>
            <p:ph type="sldNum" sz="quarter" idx="12"/>
          </p:nvPr>
        </p:nvSpPr>
        <p:spPr/>
        <p:txBody>
          <a:bodyPr/>
          <a:lstStyle/>
          <a:p>
            <a:fld id="{64AE005B-37F4-4808-8017-8FCC5ABDD2BB}" type="slidenum">
              <a:rPr lang="en-US" smtClean="0"/>
              <a:t>‹#›</a:t>
            </a:fld>
            <a:endParaRPr lang="en-US"/>
          </a:p>
        </p:txBody>
      </p:sp>
    </p:spTree>
    <p:extLst>
      <p:ext uri="{BB962C8B-B14F-4D97-AF65-F5344CB8AC3E}">
        <p14:creationId xmlns:p14="http://schemas.microsoft.com/office/powerpoint/2010/main" val="89823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65827-3837-49C4-A141-7D90FE04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9A3135E-7080-40DA-ADBA-32F0BAC394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E8D2D8-9ED2-4B46-ACC4-1F389C26589D}"/>
              </a:ext>
            </a:extLst>
          </p:cNvPr>
          <p:cNvSpPr>
            <a:spLocks noGrp="1"/>
          </p:cNvSpPr>
          <p:nvPr>
            <p:ph type="dt" sz="half" idx="10"/>
          </p:nvPr>
        </p:nvSpPr>
        <p:spPr/>
        <p:txBody>
          <a:bodyPr/>
          <a:lstStyle/>
          <a:p>
            <a:fld id="{F386D473-7CE4-4A8F-8385-BBCD2661880A}" type="datetime1">
              <a:rPr lang="en-US" smtClean="0"/>
              <a:t>5/17/2021</a:t>
            </a:fld>
            <a:endParaRPr lang="en-US"/>
          </a:p>
        </p:txBody>
      </p:sp>
      <p:sp>
        <p:nvSpPr>
          <p:cNvPr id="5" name="Footer Placeholder 4">
            <a:extLst>
              <a:ext uri="{FF2B5EF4-FFF2-40B4-BE49-F238E27FC236}">
                <a16:creationId xmlns:a16="http://schemas.microsoft.com/office/drawing/2014/main" id="{D690EE2D-6AE6-41D5-9557-11509381E2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CB9C9C-F3ED-48B0-965D-B1B9FADF3ED0}"/>
              </a:ext>
            </a:extLst>
          </p:cNvPr>
          <p:cNvSpPr>
            <a:spLocks noGrp="1"/>
          </p:cNvSpPr>
          <p:nvPr>
            <p:ph type="sldNum" sz="quarter" idx="12"/>
          </p:nvPr>
        </p:nvSpPr>
        <p:spPr/>
        <p:txBody>
          <a:bodyPr/>
          <a:lstStyle/>
          <a:p>
            <a:fld id="{64AE005B-37F4-4808-8017-8FCC5ABDD2BB}" type="slidenum">
              <a:rPr lang="en-US" smtClean="0"/>
              <a:t>‹#›</a:t>
            </a:fld>
            <a:endParaRPr lang="en-US"/>
          </a:p>
        </p:txBody>
      </p:sp>
    </p:spTree>
    <p:extLst>
      <p:ext uri="{BB962C8B-B14F-4D97-AF65-F5344CB8AC3E}">
        <p14:creationId xmlns:p14="http://schemas.microsoft.com/office/powerpoint/2010/main" val="637227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D55DD-5AED-4DED-B0CC-150E3BD062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9DE3A-9BC4-4D82-91A1-8845F643EC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AE8395-6FC4-4BFC-95DF-9DDBD99624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2C6D423-5726-42DB-B87E-A053CDC4FCD9}"/>
              </a:ext>
            </a:extLst>
          </p:cNvPr>
          <p:cNvSpPr>
            <a:spLocks noGrp="1"/>
          </p:cNvSpPr>
          <p:nvPr>
            <p:ph type="dt" sz="half" idx="10"/>
          </p:nvPr>
        </p:nvSpPr>
        <p:spPr/>
        <p:txBody>
          <a:bodyPr/>
          <a:lstStyle/>
          <a:p>
            <a:fld id="{96DF08A1-7401-44CF-99D2-BA90B1FD7072}" type="datetime1">
              <a:rPr lang="en-US" smtClean="0"/>
              <a:t>5/17/2021</a:t>
            </a:fld>
            <a:endParaRPr lang="en-US"/>
          </a:p>
        </p:txBody>
      </p:sp>
      <p:sp>
        <p:nvSpPr>
          <p:cNvPr id="6" name="Footer Placeholder 5">
            <a:extLst>
              <a:ext uri="{FF2B5EF4-FFF2-40B4-BE49-F238E27FC236}">
                <a16:creationId xmlns:a16="http://schemas.microsoft.com/office/drawing/2014/main" id="{4DDD56F8-08C7-4BE7-BE3C-5047CF6437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473298-9E5E-45B3-9AD9-BEFF3DE43F59}"/>
              </a:ext>
            </a:extLst>
          </p:cNvPr>
          <p:cNvSpPr>
            <a:spLocks noGrp="1"/>
          </p:cNvSpPr>
          <p:nvPr>
            <p:ph type="sldNum" sz="quarter" idx="12"/>
          </p:nvPr>
        </p:nvSpPr>
        <p:spPr/>
        <p:txBody>
          <a:bodyPr/>
          <a:lstStyle/>
          <a:p>
            <a:fld id="{64AE005B-37F4-4808-8017-8FCC5ABDD2BB}" type="slidenum">
              <a:rPr lang="en-US" smtClean="0"/>
              <a:t>‹#›</a:t>
            </a:fld>
            <a:endParaRPr lang="en-US"/>
          </a:p>
        </p:txBody>
      </p:sp>
    </p:spTree>
    <p:extLst>
      <p:ext uri="{BB962C8B-B14F-4D97-AF65-F5344CB8AC3E}">
        <p14:creationId xmlns:p14="http://schemas.microsoft.com/office/powerpoint/2010/main" val="1983092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8141A-D848-4970-8A3B-2975CB5365F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BE8E767-513B-4622-9006-B5F746A505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40D3F0-B8BD-4C2D-8042-3EAC7FA089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B0FB0F-07EA-41E4-A9C1-7DAC3249FA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4B1D22-2CA9-4A86-A3D5-4759092E85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02FFBA-2184-4EB4-A838-5CD4E88CA072}"/>
              </a:ext>
            </a:extLst>
          </p:cNvPr>
          <p:cNvSpPr>
            <a:spLocks noGrp="1"/>
          </p:cNvSpPr>
          <p:nvPr>
            <p:ph type="dt" sz="half" idx="10"/>
          </p:nvPr>
        </p:nvSpPr>
        <p:spPr/>
        <p:txBody>
          <a:bodyPr/>
          <a:lstStyle/>
          <a:p>
            <a:fld id="{DDAF8AB8-6489-4529-9C26-FABCA0936478}" type="datetime1">
              <a:rPr lang="en-US" smtClean="0"/>
              <a:t>5/17/2021</a:t>
            </a:fld>
            <a:endParaRPr lang="en-US"/>
          </a:p>
        </p:txBody>
      </p:sp>
      <p:sp>
        <p:nvSpPr>
          <p:cNvPr id="8" name="Footer Placeholder 7">
            <a:extLst>
              <a:ext uri="{FF2B5EF4-FFF2-40B4-BE49-F238E27FC236}">
                <a16:creationId xmlns:a16="http://schemas.microsoft.com/office/drawing/2014/main" id="{52CD01C6-2E08-4C9A-A5A9-89283E11C4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EF362B3-308B-4D0E-9CAD-09743A6EE071}"/>
              </a:ext>
            </a:extLst>
          </p:cNvPr>
          <p:cNvSpPr>
            <a:spLocks noGrp="1"/>
          </p:cNvSpPr>
          <p:nvPr>
            <p:ph type="sldNum" sz="quarter" idx="12"/>
          </p:nvPr>
        </p:nvSpPr>
        <p:spPr/>
        <p:txBody>
          <a:bodyPr/>
          <a:lstStyle/>
          <a:p>
            <a:fld id="{64AE005B-37F4-4808-8017-8FCC5ABDD2BB}" type="slidenum">
              <a:rPr lang="en-US" smtClean="0"/>
              <a:t>‹#›</a:t>
            </a:fld>
            <a:endParaRPr lang="en-US"/>
          </a:p>
        </p:txBody>
      </p:sp>
    </p:spTree>
    <p:extLst>
      <p:ext uri="{BB962C8B-B14F-4D97-AF65-F5344CB8AC3E}">
        <p14:creationId xmlns:p14="http://schemas.microsoft.com/office/powerpoint/2010/main" val="850254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993FC-8005-4CE3-9666-B9E23D9FE36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A4BEEC9-C2E5-4159-ACB1-88432173DF55}"/>
              </a:ext>
            </a:extLst>
          </p:cNvPr>
          <p:cNvSpPr>
            <a:spLocks noGrp="1"/>
          </p:cNvSpPr>
          <p:nvPr>
            <p:ph type="dt" sz="half" idx="10"/>
          </p:nvPr>
        </p:nvSpPr>
        <p:spPr/>
        <p:txBody>
          <a:bodyPr/>
          <a:lstStyle/>
          <a:p>
            <a:fld id="{9397F2E5-96B2-4DAD-80D4-959C1638750D}" type="datetime1">
              <a:rPr lang="en-US" smtClean="0"/>
              <a:t>5/17/2021</a:t>
            </a:fld>
            <a:endParaRPr lang="en-US"/>
          </a:p>
        </p:txBody>
      </p:sp>
      <p:sp>
        <p:nvSpPr>
          <p:cNvPr id="4" name="Footer Placeholder 3">
            <a:extLst>
              <a:ext uri="{FF2B5EF4-FFF2-40B4-BE49-F238E27FC236}">
                <a16:creationId xmlns:a16="http://schemas.microsoft.com/office/drawing/2014/main" id="{DBCEC822-00B0-49CD-A810-DCD8FA8B22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DC2DBE6-59DB-4DFB-841F-20C2838F3E45}"/>
              </a:ext>
            </a:extLst>
          </p:cNvPr>
          <p:cNvSpPr>
            <a:spLocks noGrp="1"/>
          </p:cNvSpPr>
          <p:nvPr>
            <p:ph type="sldNum" sz="quarter" idx="12"/>
          </p:nvPr>
        </p:nvSpPr>
        <p:spPr/>
        <p:txBody>
          <a:bodyPr/>
          <a:lstStyle/>
          <a:p>
            <a:fld id="{64AE005B-37F4-4808-8017-8FCC5ABDD2BB}" type="slidenum">
              <a:rPr lang="en-US" smtClean="0"/>
              <a:t>‹#›</a:t>
            </a:fld>
            <a:endParaRPr lang="en-US"/>
          </a:p>
        </p:txBody>
      </p:sp>
    </p:spTree>
    <p:extLst>
      <p:ext uri="{BB962C8B-B14F-4D97-AF65-F5344CB8AC3E}">
        <p14:creationId xmlns:p14="http://schemas.microsoft.com/office/powerpoint/2010/main" val="362163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8207DE-B478-41EF-8F12-7E3D278E4331}"/>
              </a:ext>
            </a:extLst>
          </p:cNvPr>
          <p:cNvSpPr>
            <a:spLocks noGrp="1"/>
          </p:cNvSpPr>
          <p:nvPr>
            <p:ph type="dt" sz="half" idx="10"/>
          </p:nvPr>
        </p:nvSpPr>
        <p:spPr/>
        <p:txBody>
          <a:bodyPr/>
          <a:lstStyle/>
          <a:p>
            <a:fld id="{A255DB30-C6F3-4FF0-9D71-139E02768D1F}" type="datetime1">
              <a:rPr lang="en-US" smtClean="0"/>
              <a:t>5/17/2021</a:t>
            </a:fld>
            <a:endParaRPr lang="en-US"/>
          </a:p>
        </p:txBody>
      </p:sp>
      <p:sp>
        <p:nvSpPr>
          <p:cNvPr id="3" name="Footer Placeholder 2">
            <a:extLst>
              <a:ext uri="{FF2B5EF4-FFF2-40B4-BE49-F238E27FC236}">
                <a16:creationId xmlns:a16="http://schemas.microsoft.com/office/drawing/2014/main" id="{0852DC66-ABA8-426F-92BB-0FD1D42C6D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CC6C4C-B624-4805-96F2-58711168EE50}"/>
              </a:ext>
            </a:extLst>
          </p:cNvPr>
          <p:cNvSpPr>
            <a:spLocks noGrp="1"/>
          </p:cNvSpPr>
          <p:nvPr>
            <p:ph type="sldNum" sz="quarter" idx="12"/>
          </p:nvPr>
        </p:nvSpPr>
        <p:spPr/>
        <p:txBody>
          <a:bodyPr/>
          <a:lstStyle/>
          <a:p>
            <a:fld id="{64AE005B-37F4-4808-8017-8FCC5ABDD2BB}" type="slidenum">
              <a:rPr lang="en-US" smtClean="0"/>
              <a:t>‹#›</a:t>
            </a:fld>
            <a:endParaRPr lang="en-US"/>
          </a:p>
        </p:txBody>
      </p:sp>
    </p:spTree>
    <p:extLst>
      <p:ext uri="{BB962C8B-B14F-4D97-AF65-F5344CB8AC3E}">
        <p14:creationId xmlns:p14="http://schemas.microsoft.com/office/powerpoint/2010/main" val="3611716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BC4FD-4DD6-47B6-A4FE-EA5881A281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BC2B33-873E-43C2-8E6A-5DBC32C2EA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540BD2-2D46-4CD4-91F5-47F271FE5A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A91222-944B-47F1-8B2D-3A5B5E948E67}"/>
              </a:ext>
            </a:extLst>
          </p:cNvPr>
          <p:cNvSpPr>
            <a:spLocks noGrp="1"/>
          </p:cNvSpPr>
          <p:nvPr>
            <p:ph type="dt" sz="half" idx="10"/>
          </p:nvPr>
        </p:nvSpPr>
        <p:spPr/>
        <p:txBody>
          <a:bodyPr/>
          <a:lstStyle/>
          <a:p>
            <a:fld id="{D7B3F35B-DC42-47F5-99AE-F6AAF8DFCB44}" type="datetime1">
              <a:rPr lang="en-US" smtClean="0"/>
              <a:t>5/17/2021</a:t>
            </a:fld>
            <a:endParaRPr lang="en-US"/>
          </a:p>
        </p:txBody>
      </p:sp>
      <p:sp>
        <p:nvSpPr>
          <p:cNvPr id="6" name="Footer Placeholder 5">
            <a:extLst>
              <a:ext uri="{FF2B5EF4-FFF2-40B4-BE49-F238E27FC236}">
                <a16:creationId xmlns:a16="http://schemas.microsoft.com/office/drawing/2014/main" id="{49C166CE-90B4-4459-BE5A-537147B3F8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4EEE82-7060-4055-8AF9-0722DEEA8EB8}"/>
              </a:ext>
            </a:extLst>
          </p:cNvPr>
          <p:cNvSpPr>
            <a:spLocks noGrp="1"/>
          </p:cNvSpPr>
          <p:nvPr>
            <p:ph type="sldNum" sz="quarter" idx="12"/>
          </p:nvPr>
        </p:nvSpPr>
        <p:spPr/>
        <p:txBody>
          <a:bodyPr/>
          <a:lstStyle/>
          <a:p>
            <a:fld id="{64AE005B-37F4-4808-8017-8FCC5ABDD2BB}" type="slidenum">
              <a:rPr lang="en-US" smtClean="0"/>
              <a:t>‹#›</a:t>
            </a:fld>
            <a:endParaRPr lang="en-US"/>
          </a:p>
        </p:txBody>
      </p:sp>
    </p:spTree>
    <p:extLst>
      <p:ext uri="{BB962C8B-B14F-4D97-AF65-F5344CB8AC3E}">
        <p14:creationId xmlns:p14="http://schemas.microsoft.com/office/powerpoint/2010/main" val="2449603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5A575-1176-4DAA-A2E4-2CE1A20589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1F0F6F-D4E2-43F9-8357-34913EAEB8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E7FEA7-1669-4DAE-BA2B-DD9A7BEF10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BC8C5F-98FB-45E1-9116-BA8F70FF5DA2}"/>
              </a:ext>
            </a:extLst>
          </p:cNvPr>
          <p:cNvSpPr>
            <a:spLocks noGrp="1"/>
          </p:cNvSpPr>
          <p:nvPr>
            <p:ph type="dt" sz="half" idx="10"/>
          </p:nvPr>
        </p:nvSpPr>
        <p:spPr/>
        <p:txBody>
          <a:bodyPr/>
          <a:lstStyle/>
          <a:p>
            <a:fld id="{FA04598E-DE95-404F-B9E4-824C55069F91}" type="datetime1">
              <a:rPr lang="en-US" smtClean="0"/>
              <a:t>5/17/2021</a:t>
            </a:fld>
            <a:endParaRPr lang="en-US"/>
          </a:p>
        </p:txBody>
      </p:sp>
      <p:sp>
        <p:nvSpPr>
          <p:cNvPr id="6" name="Footer Placeholder 5">
            <a:extLst>
              <a:ext uri="{FF2B5EF4-FFF2-40B4-BE49-F238E27FC236}">
                <a16:creationId xmlns:a16="http://schemas.microsoft.com/office/drawing/2014/main" id="{5BCB85E7-C1CF-4951-975C-4E13D52A99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157537-914A-4B0B-9DA7-EA6E5D53CA57}"/>
              </a:ext>
            </a:extLst>
          </p:cNvPr>
          <p:cNvSpPr>
            <a:spLocks noGrp="1"/>
          </p:cNvSpPr>
          <p:nvPr>
            <p:ph type="sldNum" sz="quarter" idx="12"/>
          </p:nvPr>
        </p:nvSpPr>
        <p:spPr/>
        <p:txBody>
          <a:bodyPr/>
          <a:lstStyle/>
          <a:p>
            <a:fld id="{64AE005B-37F4-4808-8017-8FCC5ABDD2BB}" type="slidenum">
              <a:rPr lang="en-US" smtClean="0"/>
              <a:t>‹#›</a:t>
            </a:fld>
            <a:endParaRPr lang="en-US"/>
          </a:p>
        </p:txBody>
      </p:sp>
    </p:spTree>
    <p:extLst>
      <p:ext uri="{BB962C8B-B14F-4D97-AF65-F5344CB8AC3E}">
        <p14:creationId xmlns:p14="http://schemas.microsoft.com/office/powerpoint/2010/main" val="85578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alpha val="2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FF3519-300B-42E4-B53C-AE95B51B5E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0BF5B4A-EE14-4FF2-825C-4326702BF2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98BDC1-EE4F-485B-BFDF-390F60969E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6D37B3-73F8-4884-ABF8-FC96961E9332}" type="datetime1">
              <a:rPr lang="en-US" smtClean="0"/>
              <a:t>5/17/2021</a:t>
            </a:fld>
            <a:endParaRPr lang="en-US"/>
          </a:p>
        </p:txBody>
      </p:sp>
      <p:sp>
        <p:nvSpPr>
          <p:cNvPr id="5" name="Footer Placeholder 4">
            <a:extLst>
              <a:ext uri="{FF2B5EF4-FFF2-40B4-BE49-F238E27FC236}">
                <a16:creationId xmlns:a16="http://schemas.microsoft.com/office/drawing/2014/main" id="{5659717B-6381-4905-867E-422BC4DEDD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FEB8E82-C4CB-449A-BE57-E6EC492DA8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AE005B-37F4-4808-8017-8FCC5ABDD2BB}" type="slidenum">
              <a:rPr lang="en-US" smtClean="0"/>
              <a:t>‹#›</a:t>
            </a:fld>
            <a:endParaRPr lang="en-US"/>
          </a:p>
        </p:txBody>
      </p:sp>
    </p:spTree>
    <p:extLst>
      <p:ext uri="{BB962C8B-B14F-4D97-AF65-F5344CB8AC3E}">
        <p14:creationId xmlns:p14="http://schemas.microsoft.com/office/powerpoint/2010/main" val="642631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bit.ly/3bpr5rQ" TargetMode="External"/><Relationship Id="rId2" Type="http://schemas.openxmlformats.org/officeDocument/2006/relationships/hyperlink" Target="https://bit.ly/33AxeNP" TargetMode="Externa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hyperlink" Target="http://www.nysed.gov/common/nysed/files/programs/coronavirus/crrsa-arpa-lea-allocations-5-4-21.pdf"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register.gotowebinar.com/register/1980541913691241995"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ysed.gov/common/nysed/files/programs/coronavirus/arp-esser-application-process-05-12-21.pdf" TargetMode="External"/><Relationship Id="rId2" Type="http://schemas.openxmlformats.org/officeDocument/2006/relationships/hyperlink" Target="http://www.nysed.gov/common/nysed/files/programs/coronavirus/crrsa-lea-application-release-05-10-21.pdf"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hyperlink" Target="https://www.nyscoss.org/nyscossdocs/Advocacy2021/2105_Federal_Allocations.xlsx" TargetMode="Externa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image" Target="../media/image4.emf"/><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0CAA74D-E480-498C-A7CF-EB222B1F130E}"/>
              </a:ext>
            </a:extLst>
          </p:cNvPr>
          <p:cNvSpPr>
            <a:spLocks noGrp="1"/>
          </p:cNvSpPr>
          <p:nvPr>
            <p:ph type="ctrTitle"/>
          </p:nvPr>
        </p:nvSpPr>
        <p:spPr>
          <a:xfrm>
            <a:off x="5879152" y="728726"/>
            <a:ext cx="5231842" cy="2387600"/>
          </a:xfrm>
        </p:spPr>
        <p:txBody>
          <a:bodyPr>
            <a:noAutofit/>
          </a:bodyPr>
          <a:lstStyle/>
          <a:p>
            <a:pPr algn="r"/>
            <a:r>
              <a:rPr lang="en-US" sz="4800" b="1" cap="small" dirty="0">
                <a:solidFill>
                  <a:srgbClr val="005295"/>
                </a:solidFill>
                <a:latin typeface="+mn-lt"/>
              </a:rPr>
              <a:t>Strategies for Using Federal COVID-19 Relief Funding</a:t>
            </a:r>
          </a:p>
        </p:txBody>
      </p:sp>
      <p:sp>
        <p:nvSpPr>
          <p:cNvPr id="9" name="Subtitle 8">
            <a:extLst>
              <a:ext uri="{FF2B5EF4-FFF2-40B4-BE49-F238E27FC236}">
                <a16:creationId xmlns:a16="http://schemas.microsoft.com/office/drawing/2014/main" id="{A6B39B3D-FCBA-4685-B609-234185E42EB4}"/>
              </a:ext>
            </a:extLst>
          </p:cNvPr>
          <p:cNvSpPr>
            <a:spLocks noGrp="1"/>
          </p:cNvSpPr>
          <p:nvPr>
            <p:ph type="subTitle" idx="1"/>
          </p:nvPr>
        </p:nvSpPr>
        <p:spPr>
          <a:xfrm>
            <a:off x="1524000" y="5264355"/>
            <a:ext cx="9144000" cy="471282"/>
          </a:xfrm>
        </p:spPr>
        <p:txBody>
          <a:bodyPr>
            <a:normAutofit lnSpcReduction="10000"/>
          </a:bodyPr>
          <a:lstStyle/>
          <a:p>
            <a:pPr algn="r"/>
            <a:r>
              <a:rPr lang="en-US" sz="2800" b="1" dirty="0">
                <a:solidFill>
                  <a:srgbClr val="005295"/>
                </a:solidFill>
              </a:rPr>
              <a:t>May 13, 2021</a:t>
            </a:r>
          </a:p>
        </p:txBody>
      </p:sp>
      <p:sp>
        <p:nvSpPr>
          <p:cNvPr id="6" name="Slide Number Placeholder 5">
            <a:extLst>
              <a:ext uri="{FF2B5EF4-FFF2-40B4-BE49-F238E27FC236}">
                <a16:creationId xmlns:a16="http://schemas.microsoft.com/office/drawing/2014/main" id="{6A00DC8C-A19C-4EC9-B7DB-FA8113D84153}"/>
              </a:ext>
            </a:extLst>
          </p:cNvPr>
          <p:cNvSpPr>
            <a:spLocks noGrp="1"/>
          </p:cNvSpPr>
          <p:nvPr>
            <p:ph type="sldNum" sz="quarter" idx="12"/>
          </p:nvPr>
        </p:nvSpPr>
        <p:spPr/>
        <p:txBody>
          <a:bodyPr/>
          <a:lstStyle/>
          <a:p>
            <a:fld id="{64AE005B-37F4-4808-8017-8FCC5ABDD2BB}" type="slidenum">
              <a:rPr lang="en-US" sz="1400" b="1" smtClean="0">
                <a:solidFill>
                  <a:srgbClr val="FFEFBD"/>
                </a:solidFill>
              </a:rPr>
              <a:t>1</a:t>
            </a:fld>
            <a:endParaRPr lang="en-US" sz="1400" b="1" dirty="0">
              <a:solidFill>
                <a:srgbClr val="FFEFBD"/>
              </a:solidFill>
            </a:endParaRPr>
          </a:p>
        </p:txBody>
      </p:sp>
      <p:pic>
        <p:nvPicPr>
          <p:cNvPr id="12" name="Picture 11">
            <a:extLst>
              <a:ext uri="{FF2B5EF4-FFF2-40B4-BE49-F238E27FC236}">
                <a16:creationId xmlns:a16="http://schemas.microsoft.com/office/drawing/2014/main" id="{3FB0B401-AB04-46C1-B0DA-8CB1F6786D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692" y="882809"/>
            <a:ext cx="2858237" cy="2233517"/>
          </a:xfrm>
          <a:prstGeom prst="rect">
            <a:avLst/>
          </a:prstGeom>
        </p:spPr>
      </p:pic>
      <p:pic>
        <p:nvPicPr>
          <p:cNvPr id="11" name="Picture 10">
            <a:extLst>
              <a:ext uri="{FF2B5EF4-FFF2-40B4-BE49-F238E27FC236}">
                <a16:creationId xmlns:a16="http://schemas.microsoft.com/office/drawing/2014/main" id="{A423D848-51FB-4760-BE07-D70347D7AA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094" y="3429001"/>
            <a:ext cx="3307914" cy="2067447"/>
          </a:xfrm>
          <a:prstGeom prst="rect">
            <a:avLst/>
          </a:prstGeom>
        </p:spPr>
      </p:pic>
    </p:spTree>
    <p:extLst>
      <p:ext uri="{BB962C8B-B14F-4D97-AF65-F5344CB8AC3E}">
        <p14:creationId xmlns:p14="http://schemas.microsoft.com/office/powerpoint/2010/main" val="371395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247F84-2B69-44AB-8546-A6BACBACEC3A}"/>
              </a:ext>
            </a:extLst>
          </p:cNvPr>
          <p:cNvSpPr txBox="1">
            <a:spLocks/>
          </p:cNvSpPr>
          <p:nvPr/>
        </p:nvSpPr>
        <p:spPr bwMode="auto">
          <a:xfrm>
            <a:off x="764499" y="374754"/>
            <a:ext cx="10475230" cy="1030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fontAlgn="auto" hangingPunct="1">
              <a:spcAft>
                <a:spcPts val="0"/>
              </a:spcAft>
              <a:defRPr/>
            </a:pPr>
            <a:r>
              <a:rPr lang="en-US" sz="3600" b="1" dirty="0">
                <a:solidFill>
                  <a:schemeClr val="accent1">
                    <a:lumMod val="75000"/>
                  </a:schemeClr>
                </a:solidFill>
                <a:effectLst>
                  <a:outerShdw blurRad="38100" dist="38100" dir="2700000" algn="tl">
                    <a:srgbClr val="000000">
                      <a:alpha val="43137"/>
                    </a:srgbClr>
                  </a:outerShdw>
                </a:effectLst>
              </a:rPr>
              <a:t>State-prescribed timeline for using ARPA ESSER funds	</a:t>
            </a:r>
          </a:p>
        </p:txBody>
      </p:sp>
      <p:cxnSp>
        <p:nvCxnSpPr>
          <p:cNvPr id="5" name="Straight Connector 4">
            <a:extLst>
              <a:ext uri="{FF2B5EF4-FFF2-40B4-BE49-F238E27FC236}">
                <a16:creationId xmlns:a16="http://schemas.microsoft.com/office/drawing/2014/main" id="{F97FDB28-F017-411D-B3DC-7B706855EDDA}"/>
              </a:ext>
            </a:extLst>
          </p:cNvPr>
          <p:cNvCxnSpPr>
            <a:cxnSpLocks/>
          </p:cNvCxnSpPr>
          <p:nvPr/>
        </p:nvCxnSpPr>
        <p:spPr>
          <a:xfrm flipV="1">
            <a:off x="838200" y="1232812"/>
            <a:ext cx="10515600" cy="0"/>
          </a:xfrm>
          <a:prstGeom prst="line">
            <a:avLst/>
          </a:prstGeom>
          <a:ln w="5397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12">
            <a:extLst>
              <a:ext uri="{FF2B5EF4-FFF2-40B4-BE49-F238E27FC236}">
                <a16:creationId xmlns:a16="http://schemas.microsoft.com/office/drawing/2014/main" id="{6FC7E493-DB94-4714-BD18-73291C73E23C}"/>
              </a:ext>
            </a:extLst>
          </p:cNvPr>
          <p:cNvSpPr>
            <a:spLocks noGrp="1"/>
          </p:cNvSpPr>
          <p:nvPr>
            <p:ph sz="quarter" idx="4"/>
          </p:nvPr>
        </p:nvSpPr>
        <p:spPr>
          <a:xfrm>
            <a:off x="820587" y="1392576"/>
            <a:ext cx="10533213" cy="4585438"/>
          </a:xfrm>
        </p:spPr>
        <p:txBody>
          <a:bodyPr>
            <a:normAutofit fontScale="85000" lnSpcReduction="20000"/>
          </a:bodyPr>
          <a:lstStyle/>
          <a:p>
            <a:pPr>
              <a:lnSpc>
                <a:spcPct val="110000"/>
              </a:lnSpc>
              <a:spcBef>
                <a:spcPts val="0"/>
              </a:spcBef>
              <a:spcAft>
                <a:spcPts val="900"/>
              </a:spcAft>
            </a:pPr>
            <a:r>
              <a:rPr lang="en-US" dirty="0"/>
              <a:t>State budget requires districts to reserve at least 50% of ARPA allocations based on Title 1 shares and spend:</a:t>
            </a:r>
          </a:p>
          <a:p>
            <a:pPr lvl="1">
              <a:lnSpc>
                <a:spcPct val="110000"/>
              </a:lnSpc>
              <a:spcBef>
                <a:spcPts val="0"/>
              </a:spcBef>
              <a:spcAft>
                <a:spcPts val="900"/>
              </a:spcAft>
            </a:pPr>
            <a:r>
              <a:rPr lang="en-US" dirty="0"/>
              <a:t>Not less than 12.5%* from the remaining half for each year between 2021-22 and 2024-25</a:t>
            </a:r>
          </a:p>
          <a:p>
            <a:pPr lvl="1">
              <a:lnSpc>
                <a:spcPct val="110000"/>
              </a:lnSpc>
              <a:spcBef>
                <a:spcPts val="0"/>
              </a:spcBef>
              <a:spcAft>
                <a:spcPts val="900"/>
              </a:spcAft>
            </a:pPr>
            <a:r>
              <a:rPr lang="en-US" dirty="0"/>
              <a:t>Not more than 62.5% in any one of those years (i.e., the 50% reserve + 12.5%* annual minimum)</a:t>
            </a:r>
          </a:p>
          <a:p>
            <a:pPr lvl="1">
              <a:lnSpc>
                <a:spcPct val="110000"/>
              </a:lnSpc>
              <a:spcBef>
                <a:spcPts val="0"/>
              </a:spcBef>
              <a:spcAft>
                <a:spcPts val="900"/>
              </a:spcAft>
            </a:pPr>
            <a:r>
              <a:rPr lang="en-US" dirty="0"/>
              <a:t>Not applicable to about 100 districts with allocations equal to less than $500/pupil.</a:t>
            </a:r>
          </a:p>
          <a:p>
            <a:pPr lvl="1">
              <a:lnSpc>
                <a:spcPct val="110000"/>
              </a:lnSpc>
              <a:spcBef>
                <a:spcPts val="0"/>
              </a:spcBef>
              <a:spcAft>
                <a:spcPts val="900"/>
              </a:spcAft>
            </a:pPr>
            <a:r>
              <a:rPr lang="en-US" dirty="0"/>
              <a:t>Does not apply to “Learning Loss Grants”</a:t>
            </a:r>
          </a:p>
          <a:p>
            <a:pPr>
              <a:lnSpc>
                <a:spcPct val="110000"/>
              </a:lnSpc>
              <a:spcBef>
                <a:spcPts val="0"/>
              </a:spcBef>
              <a:spcAft>
                <a:spcPts val="1200"/>
              </a:spcAft>
            </a:pPr>
            <a:r>
              <a:rPr lang="en-US" dirty="0">
                <a:effectLst>
                  <a:outerShdw blurRad="38100" dist="38100" dir="2700000" algn="tl">
                    <a:srgbClr val="000000">
                      <a:alpha val="43137"/>
                    </a:srgbClr>
                  </a:outerShdw>
                </a:effectLst>
              </a:rPr>
              <a:t>This requirement appears to be inconsistent with federal law.</a:t>
            </a:r>
          </a:p>
          <a:p>
            <a:pPr marL="0" indent="0">
              <a:lnSpc>
                <a:spcPct val="110000"/>
              </a:lnSpc>
              <a:spcBef>
                <a:spcPts val="0"/>
              </a:spcBef>
              <a:spcAft>
                <a:spcPts val="1200"/>
              </a:spcAft>
              <a:buNone/>
            </a:pPr>
            <a:br>
              <a:rPr lang="en-US" sz="1100" dirty="0"/>
            </a:br>
            <a:r>
              <a:rPr lang="en-US" sz="2400" i="1" dirty="0"/>
              <a:t>* The minimum annual percentage would rise to 18.75% for 2022-23 and 2023-24, if, by March 15, 2022, the federal government does not extend deadline for obligating funds to at least the end of the 2024-25 school year.</a:t>
            </a:r>
          </a:p>
          <a:p>
            <a:pPr>
              <a:lnSpc>
                <a:spcPct val="110000"/>
              </a:lnSpc>
              <a:spcBef>
                <a:spcPts val="0"/>
              </a:spcBef>
              <a:spcAft>
                <a:spcPts val="1200"/>
              </a:spcAft>
            </a:pPr>
            <a:endParaRPr lang="en-US" dirty="0"/>
          </a:p>
        </p:txBody>
      </p:sp>
      <p:sp>
        <p:nvSpPr>
          <p:cNvPr id="6" name="Slide Number Placeholder 5">
            <a:extLst>
              <a:ext uri="{FF2B5EF4-FFF2-40B4-BE49-F238E27FC236}">
                <a16:creationId xmlns:a16="http://schemas.microsoft.com/office/drawing/2014/main" id="{6A00DC8C-A19C-4EC9-B7DB-FA8113D84153}"/>
              </a:ext>
            </a:extLst>
          </p:cNvPr>
          <p:cNvSpPr>
            <a:spLocks noGrp="1"/>
          </p:cNvSpPr>
          <p:nvPr>
            <p:ph type="sldNum" sz="quarter" idx="12"/>
          </p:nvPr>
        </p:nvSpPr>
        <p:spPr/>
        <p:txBody>
          <a:bodyPr/>
          <a:lstStyle/>
          <a:p>
            <a:fld id="{64AE005B-37F4-4808-8017-8FCC5ABDD2BB}" type="slidenum">
              <a:rPr lang="en-US" sz="1400" b="1" smtClean="0">
                <a:solidFill>
                  <a:schemeClr val="accent1">
                    <a:lumMod val="75000"/>
                  </a:schemeClr>
                </a:solidFill>
              </a:rPr>
              <a:t>10</a:t>
            </a:fld>
            <a:endParaRPr lang="en-US" sz="1400" b="1" dirty="0">
              <a:solidFill>
                <a:schemeClr val="accent1">
                  <a:lumMod val="75000"/>
                </a:schemeClr>
              </a:solidFill>
            </a:endParaRPr>
          </a:p>
        </p:txBody>
      </p:sp>
      <p:pic>
        <p:nvPicPr>
          <p:cNvPr id="12" name="Picture 11">
            <a:extLst>
              <a:ext uri="{FF2B5EF4-FFF2-40B4-BE49-F238E27FC236}">
                <a16:creationId xmlns:a16="http://schemas.microsoft.com/office/drawing/2014/main" id="{3FB0B401-AB04-46C1-B0DA-8CB1F6786D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459" y="5510228"/>
            <a:ext cx="1370615" cy="1071042"/>
          </a:xfrm>
          <a:prstGeom prst="rect">
            <a:avLst/>
          </a:prstGeom>
        </p:spPr>
      </p:pic>
    </p:spTree>
    <p:extLst>
      <p:ext uri="{BB962C8B-B14F-4D97-AF65-F5344CB8AC3E}">
        <p14:creationId xmlns:p14="http://schemas.microsoft.com/office/powerpoint/2010/main" val="3851881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247F84-2B69-44AB-8546-A6BACBACEC3A}"/>
              </a:ext>
            </a:extLst>
          </p:cNvPr>
          <p:cNvSpPr txBox="1">
            <a:spLocks/>
          </p:cNvSpPr>
          <p:nvPr/>
        </p:nvSpPr>
        <p:spPr bwMode="auto">
          <a:xfrm>
            <a:off x="764499" y="374754"/>
            <a:ext cx="10475230" cy="1030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fontAlgn="auto" hangingPunct="1">
              <a:spcAft>
                <a:spcPts val="0"/>
              </a:spcAft>
              <a:defRPr/>
            </a:pPr>
            <a:r>
              <a:rPr lang="en-US" sz="3600" b="1" dirty="0">
                <a:solidFill>
                  <a:schemeClr val="accent1">
                    <a:lumMod val="75000"/>
                  </a:schemeClr>
                </a:solidFill>
                <a:effectLst>
                  <a:outerShdw blurRad="38100" dist="38100" dir="2700000" algn="tl">
                    <a:srgbClr val="000000">
                      <a:alpha val="43137"/>
                    </a:srgbClr>
                  </a:outerShdw>
                </a:effectLst>
              </a:rPr>
              <a:t>Fiscal Cliffs—Federal Education Funding	</a:t>
            </a:r>
          </a:p>
        </p:txBody>
      </p:sp>
      <p:cxnSp>
        <p:nvCxnSpPr>
          <p:cNvPr id="5" name="Straight Connector 4">
            <a:extLst>
              <a:ext uri="{FF2B5EF4-FFF2-40B4-BE49-F238E27FC236}">
                <a16:creationId xmlns:a16="http://schemas.microsoft.com/office/drawing/2014/main" id="{F97FDB28-F017-411D-B3DC-7B706855EDDA}"/>
              </a:ext>
            </a:extLst>
          </p:cNvPr>
          <p:cNvCxnSpPr>
            <a:cxnSpLocks/>
          </p:cNvCxnSpPr>
          <p:nvPr/>
        </p:nvCxnSpPr>
        <p:spPr>
          <a:xfrm flipV="1">
            <a:off x="838200" y="1232812"/>
            <a:ext cx="10515600" cy="0"/>
          </a:xfrm>
          <a:prstGeom prst="line">
            <a:avLst/>
          </a:prstGeom>
          <a:ln w="5397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4" name="Table 14">
            <a:extLst>
              <a:ext uri="{FF2B5EF4-FFF2-40B4-BE49-F238E27FC236}">
                <a16:creationId xmlns:a16="http://schemas.microsoft.com/office/drawing/2014/main" id="{5F2B0494-1591-4533-8A87-F7C60131D94A}"/>
              </a:ext>
            </a:extLst>
          </p:cNvPr>
          <p:cNvGraphicFramePr>
            <a:graphicFrameLocks noGrp="1"/>
          </p:cNvGraphicFramePr>
          <p:nvPr>
            <p:ph sz="half" idx="2"/>
            <p:extLst>
              <p:ext uri="{D42A27DB-BD31-4B8C-83A1-F6EECF244321}">
                <p14:modId xmlns:p14="http://schemas.microsoft.com/office/powerpoint/2010/main" val="2339815076"/>
              </p:ext>
            </p:extLst>
          </p:nvPr>
        </p:nvGraphicFramePr>
        <p:xfrm>
          <a:off x="820587" y="1416000"/>
          <a:ext cx="10533213" cy="2103120"/>
        </p:xfrm>
        <a:graphic>
          <a:graphicData uri="http://schemas.openxmlformats.org/drawingml/2006/table">
            <a:tbl>
              <a:tblPr firstRow="1" bandRow="1">
                <a:tableStyleId>{B301B821-A1FF-4177-AEE7-76D212191A09}</a:tableStyleId>
              </a:tblPr>
              <a:tblGrid>
                <a:gridCol w="5818094">
                  <a:extLst>
                    <a:ext uri="{9D8B030D-6E8A-4147-A177-3AD203B41FA5}">
                      <a16:colId xmlns:a16="http://schemas.microsoft.com/office/drawing/2014/main" val="2141906267"/>
                    </a:ext>
                  </a:extLst>
                </a:gridCol>
                <a:gridCol w="2622177">
                  <a:extLst>
                    <a:ext uri="{9D8B030D-6E8A-4147-A177-3AD203B41FA5}">
                      <a16:colId xmlns:a16="http://schemas.microsoft.com/office/drawing/2014/main" val="668101297"/>
                    </a:ext>
                  </a:extLst>
                </a:gridCol>
                <a:gridCol w="2092942">
                  <a:extLst>
                    <a:ext uri="{9D8B030D-6E8A-4147-A177-3AD203B41FA5}">
                      <a16:colId xmlns:a16="http://schemas.microsoft.com/office/drawing/2014/main" val="674565549"/>
                    </a:ext>
                  </a:extLst>
                </a:gridCol>
              </a:tblGrid>
              <a:tr h="370840">
                <a:tc>
                  <a:txBody>
                    <a:bodyPr/>
                    <a:lstStyle/>
                    <a:p>
                      <a:endParaRPr lang="en-US" sz="2000" dirty="0"/>
                    </a:p>
                  </a:txBody>
                  <a:tcPr/>
                </a:tc>
                <a:tc>
                  <a:txBody>
                    <a:bodyPr/>
                    <a:lstStyle/>
                    <a:p>
                      <a:pPr algn="r"/>
                      <a:r>
                        <a:rPr lang="en-US" sz="2000" dirty="0"/>
                        <a:t>Governor’s Proposed Budget</a:t>
                      </a:r>
                    </a:p>
                  </a:txBody>
                  <a:tcPr/>
                </a:tc>
                <a:tc>
                  <a:txBody>
                    <a:bodyPr/>
                    <a:lstStyle/>
                    <a:p>
                      <a:pPr algn="r"/>
                      <a:r>
                        <a:rPr lang="en-US" sz="2000" dirty="0"/>
                        <a:t>Enacted Budget</a:t>
                      </a:r>
                    </a:p>
                  </a:txBody>
                  <a:tcPr/>
                </a:tc>
                <a:extLst>
                  <a:ext uri="{0D108BD9-81ED-4DB2-BD59-A6C34878D82A}">
                    <a16:rowId xmlns:a16="http://schemas.microsoft.com/office/drawing/2014/main" val="959850251"/>
                  </a:ext>
                </a:extLst>
              </a:tr>
              <a:tr h="370840">
                <a:tc>
                  <a:txBody>
                    <a:bodyPr/>
                    <a:lstStyle/>
                    <a:p>
                      <a:r>
                        <a:rPr lang="en-US" sz="2000" dirty="0"/>
                        <a:t>Total use of federal funds in 2021-22 to support recurring state costs</a:t>
                      </a:r>
                    </a:p>
                  </a:txBody>
                  <a:tcPr/>
                </a:tc>
                <a:tc>
                  <a:txBody>
                    <a:bodyPr/>
                    <a:lstStyle/>
                    <a:p>
                      <a:pPr algn="r"/>
                      <a:r>
                        <a:rPr lang="en-US" sz="2000" dirty="0"/>
                        <a:t>$3.85 billion</a:t>
                      </a:r>
                    </a:p>
                  </a:txBody>
                  <a:tcPr/>
                </a:tc>
                <a:tc>
                  <a:txBody>
                    <a:bodyPr/>
                    <a:lstStyle/>
                    <a:p>
                      <a:pPr algn="r"/>
                      <a:r>
                        <a:rPr lang="en-US" sz="2000" dirty="0"/>
                        <a:t>$140 million</a:t>
                      </a:r>
                    </a:p>
                  </a:txBody>
                  <a:tcPr/>
                </a:tc>
                <a:extLst>
                  <a:ext uri="{0D108BD9-81ED-4DB2-BD59-A6C34878D82A}">
                    <a16:rowId xmlns:a16="http://schemas.microsoft.com/office/drawing/2014/main" val="1883961788"/>
                  </a:ext>
                </a:extLst>
              </a:tr>
              <a:tr h="370840">
                <a:tc>
                  <a:txBody>
                    <a:bodyPr/>
                    <a:lstStyle/>
                    <a:p>
                      <a:r>
                        <a:rPr lang="en-US" sz="2000" dirty="0"/>
                        <a:t>Use of federal funds specifically to offset reductions in state support</a:t>
                      </a:r>
                    </a:p>
                  </a:txBody>
                  <a:tcPr>
                    <a:solidFill>
                      <a:schemeClr val="accent1">
                        <a:lumMod val="40000"/>
                        <a:lumOff val="60000"/>
                      </a:schemeClr>
                    </a:solidFill>
                  </a:tcPr>
                </a:tc>
                <a:tc>
                  <a:txBody>
                    <a:bodyPr/>
                    <a:lstStyle/>
                    <a:p>
                      <a:pPr algn="r"/>
                      <a:r>
                        <a:rPr lang="en-US" sz="2000" dirty="0"/>
                        <a:t>$2.05 billion</a:t>
                      </a:r>
                    </a:p>
                  </a:txBody>
                  <a:tcPr>
                    <a:solidFill>
                      <a:schemeClr val="accent1">
                        <a:lumMod val="40000"/>
                        <a:lumOff val="60000"/>
                      </a:schemeClr>
                    </a:solidFill>
                  </a:tcPr>
                </a:tc>
                <a:tc>
                  <a:txBody>
                    <a:bodyPr/>
                    <a:lstStyle/>
                    <a:p>
                      <a:pPr algn="r"/>
                      <a:r>
                        <a:rPr lang="en-US" sz="2000" dirty="0"/>
                        <a:t>$35 million</a:t>
                      </a:r>
                    </a:p>
                  </a:txBody>
                  <a:tcPr>
                    <a:solidFill>
                      <a:schemeClr val="accent1">
                        <a:lumMod val="40000"/>
                        <a:lumOff val="60000"/>
                      </a:schemeClr>
                    </a:solidFill>
                  </a:tcPr>
                </a:tc>
                <a:extLst>
                  <a:ext uri="{0D108BD9-81ED-4DB2-BD59-A6C34878D82A}">
                    <a16:rowId xmlns:a16="http://schemas.microsoft.com/office/drawing/2014/main" val="1206873815"/>
                  </a:ext>
                </a:extLst>
              </a:tr>
            </a:tbl>
          </a:graphicData>
        </a:graphic>
      </p:graphicFrame>
      <p:sp>
        <p:nvSpPr>
          <p:cNvPr id="13" name="Content Placeholder 12">
            <a:extLst>
              <a:ext uri="{FF2B5EF4-FFF2-40B4-BE49-F238E27FC236}">
                <a16:creationId xmlns:a16="http://schemas.microsoft.com/office/drawing/2014/main" id="{6FC7E493-DB94-4714-BD18-73291C73E23C}"/>
              </a:ext>
            </a:extLst>
          </p:cNvPr>
          <p:cNvSpPr>
            <a:spLocks noGrp="1"/>
          </p:cNvSpPr>
          <p:nvPr>
            <p:ph sz="quarter" idx="4"/>
          </p:nvPr>
        </p:nvSpPr>
        <p:spPr>
          <a:xfrm>
            <a:off x="838200" y="3722418"/>
            <a:ext cx="10533213" cy="1902770"/>
          </a:xfrm>
        </p:spPr>
        <p:txBody>
          <a:bodyPr>
            <a:normAutofit/>
          </a:bodyPr>
          <a:lstStyle/>
          <a:p>
            <a:pPr marL="0" indent="0">
              <a:buNone/>
            </a:pPr>
            <a:r>
              <a:rPr lang="en-US" sz="2000" b="1" dirty="0"/>
              <a:t>Enacted state budget:</a:t>
            </a:r>
          </a:p>
          <a:p>
            <a:r>
              <a:rPr lang="en-US" sz="2000" dirty="0"/>
              <a:t>Federal allocations </a:t>
            </a:r>
            <a:r>
              <a:rPr lang="en-US" sz="2000" u="sng" dirty="0"/>
              <a:t>not</a:t>
            </a:r>
            <a:r>
              <a:rPr lang="en-US" sz="2000" dirty="0"/>
              <a:t> included in annual aid totals on School Aid runs (except ($105 million for full-day prekindergarten expansion)</a:t>
            </a:r>
          </a:p>
          <a:p>
            <a:r>
              <a:rPr lang="en-US" sz="2000" dirty="0"/>
              <a:t>CRRSAA and ARPA funds deemed grants in aid and to be reported in the special aid fund</a:t>
            </a:r>
          </a:p>
          <a:p>
            <a:r>
              <a:rPr lang="en-US" sz="2000" dirty="0"/>
              <a:t>State budget requirements for district ARPA plans call for prioritizing non-recurring expenditures</a:t>
            </a:r>
          </a:p>
          <a:p>
            <a:endParaRPr lang="en-US" dirty="0"/>
          </a:p>
        </p:txBody>
      </p:sp>
      <p:sp>
        <p:nvSpPr>
          <p:cNvPr id="6" name="Slide Number Placeholder 5">
            <a:extLst>
              <a:ext uri="{FF2B5EF4-FFF2-40B4-BE49-F238E27FC236}">
                <a16:creationId xmlns:a16="http://schemas.microsoft.com/office/drawing/2014/main" id="{6A00DC8C-A19C-4EC9-B7DB-FA8113D84153}"/>
              </a:ext>
            </a:extLst>
          </p:cNvPr>
          <p:cNvSpPr>
            <a:spLocks noGrp="1"/>
          </p:cNvSpPr>
          <p:nvPr>
            <p:ph type="sldNum" sz="quarter" idx="12"/>
          </p:nvPr>
        </p:nvSpPr>
        <p:spPr/>
        <p:txBody>
          <a:bodyPr/>
          <a:lstStyle/>
          <a:p>
            <a:fld id="{64AE005B-37F4-4808-8017-8FCC5ABDD2BB}" type="slidenum">
              <a:rPr lang="en-US" sz="1400" b="1" smtClean="0">
                <a:solidFill>
                  <a:schemeClr val="accent1">
                    <a:lumMod val="75000"/>
                  </a:schemeClr>
                </a:solidFill>
              </a:rPr>
              <a:t>11</a:t>
            </a:fld>
            <a:endParaRPr lang="en-US" sz="1400" b="1" dirty="0">
              <a:solidFill>
                <a:schemeClr val="accent1">
                  <a:lumMod val="75000"/>
                </a:schemeClr>
              </a:solidFill>
            </a:endParaRPr>
          </a:p>
        </p:txBody>
      </p:sp>
      <p:pic>
        <p:nvPicPr>
          <p:cNvPr id="12" name="Picture 11">
            <a:extLst>
              <a:ext uri="{FF2B5EF4-FFF2-40B4-BE49-F238E27FC236}">
                <a16:creationId xmlns:a16="http://schemas.microsoft.com/office/drawing/2014/main" id="{3FB0B401-AB04-46C1-B0DA-8CB1F6786D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459" y="5510228"/>
            <a:ext cx="1370615" cy="1071042"/>
          </a:xfrm>
          <a:prstGeom prst="rect">
            <a:avLst/>
          </a:prstGeom>
        </p:spPr>
      </p:pic>
    </p:spTree>
    <p:extLst>
      <p:ext uri="{BB962C8B-B14F-4D97-AF65-F5344CB8AC3E}">
        <p14:creationId xmlns:p14="http://schemas.microsoft.com/office/powerpoint/2010/main" val="2750162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nodeType="afterEffect">
                                  <p:stCondLst>
                                    <p:cond delay="200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fade">
                                      <p:cBhvr>
                                        <p:cTn id="11" dur="500"/>
                                        <p:tgtEl>
                                          <p:spTgt spid="13">
                                            <p:txEl>
                                              <p:pRg st="0" end="0"/>
                                            </p:txEl>
                                          </p:spTgt>
                                        </p:tgtEl>
                                      </p:cBhvr>
                                    </p:animEffect>
                                  </p:childTnLst>
                                </p:cTn>
                              </p:par>
                            </p:childTnLst>
                          </p:cTn>
                        </p:par>
                        <p:par>
                          <p:cTn id="12" fill="hold">
                            <p:stCondLst>
                              <p:cond delay="3000"/>
                            </p:stCondLst>
                            <p:childTnLst>
                              <p:par>
                                <p:cTn id="13" presetID="10" presetClass="entr" presetSubtype="0" fill="hold" nodeType="afterEffect">
                                  <p:stCondLst>
                                    <p:cond delay="0"/>
                                  </p:stCondLst>
                                  <p:childTnLst>
                                    <p:set>
                                      <p:cBhvr>
                                        <p:cTn id="14" dur="1" fill="hold">
                                          <p:stCondLst>
                                            <p:cond delay="0"/>
                                          </p:stCondLst>
                                        </p:cTn>
                                        <p:tgtEl>
                                          <p:spTgt spid="13">
                                            <p:txEl>
                                              <p:pRg st="1" end="1"/>
                                            </p:txEl>
                                          </p:spTgt>
                                        </p:tgtEl>
                                        <p:attrNameLst>
                                          <p:attrName>style.visibility</p:attrName>
                                        </p:attrNameLst>
                                      </p:cBhvr>
                                      <p:to>
                                        <p:strVal val="visible"/>
                                      </p:to>
                                    </p:set>
                                    <p:animEffect transition="in" filter="fade">
                                      <p:cBhvr>
                                        <p:cTn id="15" dur="500"/>
                                        <p:tgtEl>
                                          <p:spTgt spid="13">
                                            <p:txEl>
                                              <p:pRg st="1" end="1"/>
                                            </p:txEl>
                                          </p:spTgt>
                                        </p:tgtEl>
                                      </p:cBhvr>
                                    </p:animEffect>
                                  </p:childTnLst>
                                </p:cTn>
                              </p:par>
                            </p:childTnLst>
                          </p:cTn>
                        </p:par>
                        <p:par>
                          <p:cTn id="16" fill="hold">
                            <p:stCondLst>
                              <p:cond delay="3500"/>
                            </p:stCondLst>
                            <p:childTnLst>
                              <p:par>
                                <p:cTn id="17" presetID="10" presetClass="entr" presetSubtype="0" fill="hold" nodeType="afterEffect">
                                  <p:stCondLst>
                                    <p:cond delay="0"/>
                                  </p:stCondLst>
                                  <p:childTnLst>
                                    <p:set>
                                      <p:cBhvr>
                                        <p:cTn id="18" dur="1" fill="hold">
                                          <p:stCondLst>
                                            <p:cond delay="0"/>
                                          </p:stCondLst>
                                        </p:cTn>
                                        <p:tgtEl>
                                          <p:spTgt spid="13">
                                            <p:txEl>
                                              <p:pRg st="2" end="2"/>
                                            </p:txEl>
                                          </p:spTgt>
                                        </p:tgtEl>
                                        <p:attrNameLst>
                                          <p:attrName>style.visibility</p:attrName>
                                        </p:attrNameLst>
                                      </p:cBhvr>
                                      <p:to>
                                        <p:strVal val="visible"/>
                                      </p:to>
                                    </p:set>
                                    <p:animEffect transition="in" filter="fade">
                                      <p:cBhvr>
                                        <p:cTn id="19" dur="500"/>
                                        <p:tgtEl>
                                          <p:spTgt spid="13">
                                            <p:txEl>
                                              <p:pRg st="2" end="2"/>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13">
                                            <p:txEl>
                                              <p:pRg st="3" end="3"/>
                                            </p:txEl>
                                          </p:spTgt>
                                        </p:tgtEl>
                                        <p:attrNameLst>
                                          <p:attrName>style.visibility</p:attrName>
                                        </p:attrNameLst>
                                      </p:cBhvr>
                                      <p:to>
                                        <p:strVal val="visible"/>
                                      </p:to>
                                    </p:set>
                                    <p:animEffect transition="in" filter="fade">
                                      <p:cBhvr>
                                        <p:cTn id="23" dur="500"/>
                                        <p:tgtEl>
                                          <p:spTgt spid="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247F84-2B69-44AB-8546-A6BACBACEC3A}"/>
              </a:ext>
            </a:extLst>
          </p:cNvPr>
          <p:cNvSpPr txBox="1">
            <a:spLocks/>
          </p:cNvSpPr>
          <p:nvPr/>
        </p:nvSpPr>
        <p:spPr bwMode="auto">
          <a:xfrm>
            <a:off x="764499" y="374754"/>
            <a:ext cx="10475230" cy="1030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fontAlgn="auto" hangingPunct="1">
              <a:spcAft>
                <a:spcPts val="0"/>
              </a:spcAft>
              <a:defRPr/>
            </a:pPr>
            <a:r>
              <a:rPr lang="en-US" sz="3600" b="1" dirty="0">
                <a:solidFill>
                  <a:schemeClr val="accent1">
                    <a:lumMod val="75000"/>
                  </a:schemeClr>
                </a:solidFill>
                <a:effectLst>
                  <a:outerShdw blurRad="38100" dist="38100" dir="2700000" algn="tl">
                    <a:srgbClr val="000000">
                      <a:alpha val="43137"/>
                    </a:srgbClr>
                  </a:outerShdw>
                </a:effectLst>
              </a:rPr>
              <a:t>Fiscal Cliffs—Overall State Budget	</a:t>
            </a:r>
          </a:p>
        </p:txBody>
      </p:sp>
      <p:cxnSp>
        <p:nvCxnSpPr>
          <p:cNvPr id="5" name="Straight Connector 4">
            <a:extLst>
              <a:ext uri="{FF2B5EF4-FFF2-40B4-BE49-F238E27FC236}">
                <a16:creationId xmlns:a16="http://schemas.microsoft.com/office/drawing/2014/main" id="{F97FDB28-F017-411D-B3DC-7B706855EDDA}"/>
              </a:ext>
            </a:extLst>
          </p:cNvPr>
          <p:cNvCxnSpPr>
            <a:cxnSpLocks/>
          </p:cNvCxnSpPr>
          <p:nvPr/>
        </p:nvCxnSpPr>
        <p:spPr>
          <a:xfrm flipV="1">
            <a:off x="838200" y="1232812"/>
            <a:ext cx="10515600" cy="0"/>
          </a:xfrm>
          <a:prstGeom prst="line">
            <a:avLst/>
          </a:prstGeom>
          <a:ln w="5397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12">
            <a:extLst>
              <a:ext uri="{FF2B5EF4-FFF2-40B4-BE49-F238E27FC236}">
                <a16:creationId xmlns:a16="http://schemas.microsoft.com/office/drawing/2014/main" id="{6FC7E493-DB94-4714-BD18-73291C73E23C}"/>
              </a:ext>
            </a:extLst>
          </p:cNvPr>
          <p:cNvSpPr>
            <a:spLocks noGrp="1"/>
          </p:cNvSpPr>
          <p:nvPr>
            <p:ph sz="quarter" idx="4"/>
          </p:nvPr>
        </p:nvSpPr>
        <p:spPr>
          <a:xfrm>
            <a:off x="820587" y="1392576"/>
            <a:ext cx="10533213" cy="4585438"/>
          </a:xfrm>
        </p:spPr>
        <p:txBody>
          <a:bodyPr>
            <a:normAutofit fontScale="85000" lnSpcReduction="20000"/>
          </a:bodyPr>
          <a:lstStyle/>
          <a:p>
            <a:pPr>
              <a:lnSpc>
                <a:spcPct val="110000"/>
              </a:lnSpc>
              <a:spcBef>
                <a:spcPts val="0"/>
              </a:spcBef>
              <a:spcAft>
                <a:spcPts val="1200"/>
              </a:spcAft>
            </a:pPr>
            <a:r>
              <a:rPr lang="en-US" sz="2200" dirty="0"/>
              <a:t>Full phase-in of Foundation Aid promised—projected $4+ billion increase by 2023-24</a:t>
            </a:r>
          </a:p>
          <a:p>
            <a:pPr>
              <a:lnSpc>
                <a:spcPct val="110000"/>
              </a:lnSpc>
              <a:spcBef>
                <a:spcPts val="0"/>
              </a:spcBef>
              <a:spcAft>
                <a:spcPts val="1200"/>
              </a:spcAft>
            </a:pPr>
            <a:r>
              <a:rPr lang="en-US" sz="2200" dirty="0"/>
              <a:t>Overall budget uses over $12.6 billion in temporary ARPA unrestricted fiscal relief ($5.5 billion to be used in 2021-22)</a:t>
            </a:r>
          </a:p>
          <a:p>
            <a:pPr>
              <a:lnSpc>
                <a:spcPct val="110000"/>
              </a:lnSpc>
              <a:spcBef>
                <a:spcPts val="0"/>
              </a:spcBef>
              <a:spcAft>
                <a:spcPts val="1200"/>
              </a:spcAft>
            </a:pPr>
            <a:r>
              <a:rPr lang="en-US" sz="2200" dirty="0"/>
              <a:t>Business and personal income tax increases are projected to raise over $4 billion annually–helps pay for Foundation Aid. But increases are scheduled to expire by end of 2027 (or earlier)—this will be only partly offset by growing revenue from mobile sports betting and marijuana legalization</a:t>
            </a:r>
          </a:p>
          <a:p>
            <a:pPr>
              <a:lnSpc>
                <a:spcPct val="110000"/>
              </a:lnSpc>
              <a:spcBef>
                <a:spcPts val="0"/>
              </a:spcBef>
              <a:spcAft>
                <a:spcPts val="600"/>
              </a:spcAft>
            </a:pPr>
            <a:r>
              <a:rPr lang="en-US" sz="2200" dirty="0"/>
              <a:t>Risks:</a:t>
            </a:r>
          </a:p>
          <a:p>
            <a:pPr lvl="1">
              <a:lnSpc>
                <a:spcPct val="110000"/>
              </a:lnSpc>
              <a:spcBef>
                <a:spcPts val="0"/>
              </a:spcBef>
              <a:spcAft>
                <a:spcPts val="600"/>
              </a:spcAft>
            </a:pPr>
            <a:r>
              <a:rPr lang="en-US" sz="2200" dirty="0"/>
              <a:t>Possible negative effects of tax increases—personal income tax increases affect only 1% of taxpayers, but they represent 32% of total liability and over half are part-time state residents.</a:t>
            </a:r>
          </a:p>
          <a:p>
            <a:pPr lvl="1">
              <a:lnSpc>
                <a:spcPct val="110000"/>
              </a:lnSpc>
              <a:spcBef>
                <a:spcPts val="0"/>
              </a:spcBef>
              <a:spcAft>
                <a:spcPts val="600"/>
              </a:spcAft>
            </a:pPr>
            <a:r>
              <a:rPr lang="en-US" sz="2200" dirty="0"/>
              <a:t>Supreme Court case challenging authority of states to tax income of now fully remote workers residing in other states (out-of-state residents accounted for 16.6% of New York State personal income tax liability in 2018).</a:t>
            </a:r>
          </a:p>
          <a:p>
            <a:pPr lvl="1">
              <a:lnSpc>
                <a:spcPct val="110000"/>
              </a:lnSpc>
              <a:spcBef>
                <a:spcPts val="0"/>
              </a:spcBef>
              <a:spcAft>
                <a:spcPts val="1200"/>
              </a:spcAft>
            </a:pPr>
            <a:r>
              <a:rPr lang="en-US" dirty="0"/>
              <a:t>How will New York City’s economy fare?</a:t>
            </a:r>
          </a:p>
          <a:p>
            <a:pPr lvl="1">
              <a:lnSpc>
                <a:spcPct val="110000"/>
              </a:lnSpc>
              <a:spcBef>
                <a:spcPts val="0"/>
              </a:spcBef>
              <a:spcAft>
                <a:spcPts val="1200"/>
              </a:spcAft>
            </a:pPr>
            <a:endParaRPr lang="en-US" dirty="0"/>
          </a:p>
        </p:txBody>
      </p:sp>
      <p:sp>
        <p:nvSpPr>
          <p:cNvPr id="6" name="Slide Number Placeholder 5">
            <a:extLst>
              <a:ext uri="{FF2B5EF4-FFF2-40B4-BE49-F238E27FC236}">
                <a16:creationId xmlns:a16="http://schemas.microsoft.com/office/drawing/2014/main" id="{6A00DC8C-A19C-4EC9-B7DB-FA8113D84153}"/>
              </a:ext>
            </a:extLst>
          </p:cNvPr>
          <p:cNvSpPr>
            <a:spLocks noGrp="1"/>
          </p:cNvSpPr>
          <p:nvPr>
            <p:ph type="sldNum" sz="quarter" idx="12"/>
          </p:nvPr>
        </p:nvSpPr>
        <p:spPr/>
        <p:txBody>
          <a:bodyPr/>
          <a:lstStyle/>
          <a:p>
            <a:fld id="{64AE005B-37F4-4808-8017-8FCC5ABDD2BB}" type="slidenum">
              <a:rPr lang="en-US" sz="1400" b="1" smtClean="0">
                <a:solidFill>
                  <a:schemeClr val="accent1">
                    <a:lumMod val="75000"/>
                  </a:schemeClr>
                </a:solidFill>
              </a:rPr>
              <a:t>12</a:t>
            </a:fld>
            <a:endParaRPr lang="en-US" sz="1400" b="1" dirty="0">
              <a:solidFill>
                <a:schemeClr val="accent1">
                  <a:lumMod val="75000"/>
                </a:schemeClr>
              </a:solidFill>
            </a:endParaRPr>
          </a:p>
        </p:txBody>
      </p:sp>
      <p:pic>
        <p:nvPicPr>
          <p:cNvPr id="12" name="Picture 11">
            <a:extLst>
              <a:ext uri="{FF2B5EF4-FFF2-40B4-BE49-F238E27FC236}">
                <a16:creationId xmlns:a16="http://schemas.microsoft.com/office/drawing/2014/main" id="{3FB0B401-AB04-46C1-B0DA-8CB1F6786D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459" y="5510228"/>
            <a:ext cx="1370615" cy="1071042"/>
          </a:xfrm>
          <a:prstGeom prst="rect">
            <a:avLst/>
          </a:prstGeom>
        </p:spPr>
      </p:pic>
    </p:spTree>
    <p:extLst>
      <p:ext uri="{BB962C8B-B14F-4D97-AF65-F5344CB8AC3E}">
        <p14:creationId xmlns:p14="http://schemas.microsoft.com/office/powerpoint/2010/main" val="79102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2000"/>
                                        <p:tgtEl>
                                          <p:spTgt spid="13">
                                            <p:txEl>
                                              <p:pRg st="0" end="0"/>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animEffect transition="in" filter="fade">
                                      <p:cBhvr>
                                        <p:cTn id="11" dur="2000"/>
                                        <p:tgtEl>
                                          <p:spTgt spid="13">
                                            <p:txEl>
                                              <p:pRg st="1" end="1"/>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animEffect transition="in" filter="fade">
                                      <p:cBhvr>
                                        <p:cTn id="15" dur="2000"/>
                                        <p:tgtEl>
                                          <p:spTgt spid="13">
                                            <p:txEl>
                                              <p:pRg st="2" end="2"/>
                                            </p:txEl>
                                          </p:spTgt>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animEffect transition="in" filter="fade">
                                      <p:cBhvr>
                                        <p:cTn id="19" dur="2000"/>
                                        <p:tgtEl>
                                          <p:spTgt spid="13">
                                            <p:txEl>
                                              <p:pRg st="3" end="3"/>
                                            </p:txEl>
                                          </p:spTgt>
                                        </p:tgtEl>
                                      </p:cBhvr>
                                    </p:animEffect>
                                  </p:childTnLst>
                                </p:cTn>
                              </p:par>
                            </p:childTnLst>
                          </p:cTn>
                        </p:par>
                        <p:par>
                          <p:cTn id="20" fill="hold">
                            <p:stCondLst>
                              <p:cond delay="8000"/>
                            </p:stCondLst>
                            <p:childTnLst>
                              <p:par>
                                <p:cTn id="21" presetID="10" presetClass="entr" presetSubtype="0" fill="hold" nodeType="afterEffect">
                                  <p:stCondLst>
                                    <p:cond delay="0"/>
                                  </p:stCondLst>
                                  <p:childTnLst>
                                    <p:set>
                                      <p:cBhvr>
                                        <p:cTn id="22" dur="1" fill="hold">
                                          <p:stCondLst>
                                            <p:cond delay="0"/>
                                          </p:stCondLst>
                                        </p:cTn>
                                        <p:tgtEl>
                                          <p:spTgt spid="13">
                                            <p:txEl>
                                              <p:pRg st="4" end="4"/>
                                            </p:txEl>
                                          </p:spTgt>
                                        </p:tgtEl>
                                        <p:attrNameLst>
                                          <p:attrName>style.visibility</p:attrName>
                                        </p:attrNameLst>
                                      </p:cBhvr>
                                      <p:to>
                                        <p:strVal val="visible"/>
                                      </p:to>
                                    </p:set>
                                    <p:animEffect transition="in" filter="fade">
                                      <p:cBhvr>
                                        <p:cTn id="23" dur="2000"/>
                                        <p:tgtEl>
                                          <p:spTgt spid="13">
                                            <p:txEl>
                                              <p:pRg st="4" end="4"/>
                                            </p:txEl>
                                          </p:spTgt>
                                        </p:tgtEl>
                                      </p:cBhvr>
                                    </p:animEffect>
                                  </p:childTnLst>
                                </p:cTn>
                              </p:par>
                            </p:childTnLst>
                          </p:cTn>
                        </p:par>
                        <p:par>
                          <p:cTn id="24" fill="hold">
                            <p:stCondLst>
                              <p:cond delay="10000"/>
                            </p:stCondLst>
                            <p:childTnLst>
                              <p:par>
                                <p:cTn id="25" presetID="10" presetClass="entr" presetSubtype="0" fill="hold" nodeType="afterEffect">
                                  <p:stCondLst>
                                    <p:cond delay="0"/>
                                  </p:stCondLst>
                                  <p:childTnLst>
                                    <p:set>
                                      <p:cBhvr>
                                        <p:cTn id="26" dur="1" fill="hold">
                                          <p:stCondLst>
                                            <p:cond delay="0"/>
                                          </p:stCondLst>
                                        </p:cTn>
                                        <p:tgtEl>
                                          <p:spTgt spid="13">
                                            <p:txEl>
                                              <p:pRg st="5" end="5"/>
                                            </p:txEl>
                                          </p:spTgt>
                                        </p:tgtEl>
                                        <p:attrNameLst>
                                          <p:attrName>style.visibility</p:attrName>
                                        </p:attrNameLst>
                                      </p:cBhvr>
                                      <p:to>
                                        <p:strVal val="visible"/>
                                      </p:to>
                                    </p:set>
                                    <p:animEffect transition="in" filter="fade">
                                      <p:cBhvr>
                                        <p:cTn id="27" dur="2000"/>
                                        <p:tgtEl>
                                          <p:spTgt spid="13">
                                            <p:txEl>
                                              <p:pRg st="5" end="5"/>
                                            </p:txEl>
                                          </p:spTgt>
                                        </p:tgtEl>
                                      </p:cBhvr>
                                    </p:animEffect>
                                  </p:childTnLst>
                                </p:cTn>
                              </p:par>
                            </p:childTnLst>
                          </p:cTn>
                        </p:par>
                        <p:par>
                          <p:cTn id="28" fill="hold">
                            <p:stCondLst>
                              <p:cond delay="12000"/>
                            </p:stCondLst>
                            <p:childTnLst>
                              <p:par>
                                <p:cTn id="29" presetID="10" presetClass="entr" presetSubtype="0" fill="hold" nodeType="afterEffect">
                                  <p:stCondLst>
                                    <p:cond delay="0"/>
                                  </p:stCondLst>
                                  <p:childTnLst>
                                    <p:set>
                                      <p:cBhvr>
                                        <p:cTn id="30" dur="1" fill="hold">
                                          <p:stCondLst>
                                            <p:cond delay="0"/>
                                          </p:stCondLst>
                                        </p:cTn>
                                        <p:tgtEl>
                                          <p:spTgt spid="13">
                                            <p:txEl>
                                              <p:pRg st="6" end="6"/>
                                            </p:txEl>
                                          </p:spTgt>
                                        </p:tgtEl>
                                        <p:attrNameLst>
                                          <p:attrName>style.visibility</p:attrName>
                                        </p:attrNameLst>
                                      </p:cBhvr>
                                      <p:to>
                                        <p:strVal val="visible"/>
                                      </p:to>
                                    </p:set>
                                    <p:animEffect transition="in" filter="fade">
                                      <p:cBhvr>
                                        <p:cTn id="31" dur="2000"/>
                                        <p:tgtEl>
                                          <p:spTgt spid="1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247F84-2B69-44AB-8546-A6BACBACEC3A}"/>
              </a:ext>
            </a:extLst>
          </p:cNvPr>
          <p:cNvSpPr txBox="1">
            <a:spLocks/>
          </p:cNvSpPr>
          <p:nvPr/>
        </p:nvSpPr>
        <p:spPr bwMode="auto">
          <a:xfrm>
            <a:off x="764499" y="374754"/>
            <a:ext cx="10475230" cy="1030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fontAlgn="auto" hangingPunct="1">
              <a:spcAft>
                <a:spcPts val="0"/>
              </a:spcAft>
              <a:defRPr/>
            </a:pPr>
            <a:r>
              <a:rPr lang="en-US" sz="3600" b="1" dirty="0">
                <a:solidFill>
                  <a:schemeClr val="accent1">
                    <a:lumMod val="75000"/>
                  </a:schemeClr>
                </a:solidFill>
                <a:effectLst>
                  <a:outerShdw blurRad="38100" dist="38100" dir="2700000" algn="tl">
                    <a:srgbClr val="000000">
                      <a:alpha val="43137"/>
                    </a:srgbClr>
                  </a:outerShdw>
                </a:effectLst>
              </a:rPr>
              <a:t>Some Resources (live links)	</a:t>
            </a:r>
          </a:p>
        </p:txBody>
      </p:sp>
      <p:cxnSp>
        <p:nvCxnSpPr>
          <p:cNvPr id="5" name="Straight Connector 4">
            <a:extLst>
              <a:ext uri="{FF2B5EF4-FFF2-40B4-BE49-F238E27FC236}">
                <a16:creationId xmlns:a16="http://schemas.microsoft.com/office/drawing/2014/main" id="{F97FDB28-F017-411D-B3DC-7B706855EDDA}"/>
              </a:ext>
            </a:extLst>
          </p:cNvPr>
          <p:cNvCxnSpPr>
            <a:cxnSpLocks/>
          </p:cNvCxnSpPr>
          <p:nvPr/>
        </p:nvCxnSpPr>
        <p:spPr>
          <a:xfrm flipV="1">
            <a:off x="838200" y="1232812"/>
            <a:ext cx="10515600" cy="0"/>
          </a:xfrm>
          <a:prstGeom prst="line">
            <a:avLst/>
          </a:prstGeom>
          <a:ln w="5397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12">
            <a:extLst>
              <a:ext uri="{FF2B5EF4-FFF2-40B4-BE49-F238E27FC236}">
                <a16:creationId xmlns:a16="http://schemas.microsoft.com/office/drawing/2014/main" id="{6FC7E493-DB94-4714-BD18-73291C73E23C}"/>
              </a:ext>
            </a:extLst>
          </p:cNvPr>
          <p:cNvSpPr>
            <a:spLocks noGrp="1"/>
          </p:cNvSpPr>
          <p:nvPr>
            <p:ph sz="quarter" idx="4"/>
          </p:nvPr>
        </p:nvSpPr>
        <p:spPr>
          <a:xfrm>
            <a:off x="820587" y="1392576"/>
            <a:ext cx="10533213" cy="4585438"/>
          </a:xfrm>
        </p:spPr>
        <p:txBody>
          <a:bodyPr>
            <a:normAutofit/>
          </a:bodyPr>
          <a:lstStyle/>
          <a:p>
            <a:pPr>
              <a:lnSpc>
                <a:spcPct val="110000"/>
              </a:lnSpc>
              <a:spcBef>
                <a:spcPts val="0"/>
              </a:spcBef>
              <a:spcAft>
                <a:spcPts val="600"/>
              </a:spcAft>
            </a:pPr>
            <a:r>
              <a:rPr lang="en-US" b="1" dirty="0">
                <a:hlinkClick r:id="rId2"/>
              </a:rPr>
              <a:t>Compilation of federal and state statutory and regulatory requirements</a:t>
            </a:r>
            <a:r>
              <a:rPr lang="en-US" b="1" dirty="0"/>
              <a:t>:</a:t>
            </a:r>
          </a:p>
          <a:p>
            <a:pPr lvl="1">
              <a:lnSpc>
                <a:spcPct val="110000"/>
              </a:lnSpc>
              <a:spcBef>
                <a:spcPts val="0"/>
              </a:spcBef>
              <a:spcAft>
                <a:spcPts val="600"/>
              </a:spcAft>
            </a:pPr>
            <a:r>
              <a:rPr lang="en-US" dirty="0"/>
              <a:t>Allowable uses of CRRSAA and ARPA funding</a:t>
            </a:r>
          </a:p>
          <a:p>
            <a:pPr lvl="1">
              <a:lnSpc>
                <a:spcPct val="110000"/>
              </a:lnSpc>
              <a:spcBef>
                <a:spcPts val="0"/>
              </a:spcBef>
              <a:spcAft>
                <a:spcPts val="600"/>
              </a:spcAft>
            </a:pPr>
            <a:r>
              <a:rPr lang="en-US" dirty="0"/>
              <a:t>Requirements for set-asides (learning loss, summer enrichment, after school)</a:t>
            </a:r>
          </a:p>
          <a:p>
            <a:pPr lvl="1">
              <a:lnSpc>
                <a:spcPct val="110000"/>
              </a:lnSpc>
              <a:spcBef>
                <a:spcPts val="0"/>
              </a:spcBef>
              <a:spcAft>
                <a:spcPts val="600"/>
              </a:spcAft>
            </a:pPr>
            <a:r>
              <a:rPr lang="en-US" dirty="0"/>
              <a:t>State and federal requirements for district plans for using funds</a:t>
            </a:r>
          </a:p>
          <a:p>
            <a:pPr lvl="1">
              <a:lnSpc>
                <a:spcPct val="110000"/>
              </a:lnSpc>
              <a:spcBef>
                <a:spcPts val="0"/>
              </a:spcBef>
              <a:spcAft>
                <a:spcPts val="1200"/>
              </a:spcAft>
            </a:pPr>
            <a:r>
              <a:rPr lang="en-US" dirty="0"/>
              <a:t>District safe-reopening plans required by federal law.</a:t>
            </a:r>
          </a:p>
          <a:p>
            <a:pPr>
              <a:lnSpc>
                <a:spcPct val="110000"/>
              </a:lnSpc>
              <a:spcBef>
                <a:spcPts val="0"/>
              </a:spcBef>
              <a:spcAft>
                <a:spcPts val="1200"/>
              </a:spcAft>
            </a:pPr>
            <a:r>
              <a:rPr lang="en-US" b="1" dirty="0">
                <a:hlinkClick r:id="rId3"/>
              </a:rPr>
              <a:t>District allocations, including required set-aside amounts</a:t>
            </a:r>
            <a:endParaRPr lang="en-US" b="1" dirty="0"/>
          </a:p>
          <a:p>
            <a:pPr>
              <a:lnSpc>
                <a:spcPct val="110000"/>
              </a:lnSpc>
              <a:spcBef>
                <a:spcPts val="0"/>
              </a:spcBef>
              <a:spcAft>
                <a:spcPts val="1200"/>
              </a:spcAft>
            </a:pPr>
            <a:r>
              <a:rPr lang="en-US" b="1" dirty="0">
                <a:hlinkClick r:id="rId4"/>
              </a:rPr>
              <a:t>NYSED memo on CRRSAA and ARPA allocations</a:t>
            </a:r>
            <a:endParaRPr lang="en-US" b="1" dirty="0"/>
          </a:p>
        </p:txBody>
      </p:sp>
      <p:sp>
        <p:nvSpPr>
          <p:cNvPr id="6" name="Slide Number Placeholder 5">
            <a:extLst>
              <a:ext uri="{FF2B5EF4-FFF2-40B4-BE49-F238E27FC236}">
                <a16:creationId xmlns:a16="http://schemas.microsoft.com/office/drawing/2014/main" id="{6A00DC8C-A19C-4EC9-B7DB-FA8113D84153}"/>
              </a:ext>
            </a:extLst>
          </p:cNvPr>
          <p:cNvSpPr>
            <a:spLocks noGrp="1"/>
          </p:cNvSpPr>
          <p:nvPr>
            <p:ph type="sldNum" sz="quarter" idx="12"/>
          </p:nvPr>
        </p:nvSpPr>
        <p:spPr/>
        <p:txBody>
          <a:bodyPr/>
          <a:lstStyle/>
          <a:p>
            <a:fld id="{64AE005B-37F4-4808-8017-8FCC5ABDD2BB}" type="slidenum">
              <a:rPr lang="en-US" sz="1400" b="1" smtClean="0">
                <a:solidFill>
                  <a:schemeClr val="accent1">
                    <a:lumMod val="75000"/>
                  </a:schemeClr>
                </a:solidFill>
              </a:rPr>
              <a:t>13</a:t>
            </a:fld>
            <a:endParaRPr lang="en-US" sz="1400" b="1" dirty="0">
              <a:solidFill>
                <a:schemeClr val="accent1">
                  <a:lumMod val="75000"/>
                </a:schemeClr>
              </a:solidFill>
            </a:endParaRPr>
          </a:p>
        </p:txBody>
      </p:sp>
      <p:pic>
        <p:nvPicPr>
          <p:cNvPr id="12" name="Picture 11">
            <a:extLst>
              <a:ext uri="{FF2B5EF4-FFF2-40B4-BE49-F238E27FC236}">
                <a16:creationId xmlns:a16="http://schemas.microsoft.com/office/drawing/2014/main" id="{3FB0B401-AB04-46C1-B0DA-8CB1F6786DD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5459" y="5510228"/>
            <a:ext cx="1370615" cy="1071042"/>
          </a:xfrm>
          <a:prstGeom prst="rect">
            <a:avLst/>
          </a:prstGeom>
        </p:spPr>
      </p:pic>
    </p:spTree>
    <p:extLst>
      <p:ext uri="{BB962C8B-B14F-4D97-AF65-F5344CB8AC3E}">
        <p14:creationId xmlns:p14="http://schemas.microsoft.com/office/powerpoint/2010/main" val="177420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247F84-2B69-44AB-8546-A6BACBACEC3A}"/>
              </a:ext>
            </a:extLst>
          </p:cNvPr>
          <p:cNvSpPr txBox="1">
            <a:spLocks/>
          </p:cNvSpPr>
          <p:nvPr/>
        </p:nvSpPr>
        <p:spPr bwMode="auto">
          <a:xfrm>
            <a:off x="764499" y="374754"/>
            <a:ext cx="10475230" cy="1030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fontAlgn="auto" hangingPunct="1">
              <a:spcAft>
                <a:spcPts val="0"/>
              </a:spcAft>
              <a:defRPr/>
            </a:pPr>
            <a:r>
              <a:rPr lang="en-US" sz="3600" b="1" dirty="0">
                <a:solidFill>
                  <a:schemeClr val="accent1">
                    <a:lumMod val="75000"/>
                  </a:schemeClr>
                </a:solidFill>
                <a:effectLst>
                  <a:outerShdw blurRad="38100" dist="38100" dir="2700000" algn="tl">
                    <a:srgbClr val="000000">
                      <a:alpha val="43137"/>
                    </a:srgbClr>
                  </a:outerShdw>
                </a:effectLst>
              </a:rPr>
              <a:t>Another learning opportunity:	</a:t>
            </a:r>
          </a:p>
        </p:txBody>
      </p:sp>
      <p:cxnSp>
        <p:nvCxnSpPr>
          <p:cNvPr id="5" name="Straight Connector 4">
            <a:extLst>
              <a:ext uri="{FF2B5EF4-FFF2-40B4-BE49-F238E27FC236}">
                <a16:creationId xmlns:a16="http://schemas.microsoft.com/office/drawing/2014/main" id="{F97FDB28-F017-411D-B3DC-7B706855EDDA}"/>
              </a:ext>
            </a:extLst>
          </p:cNvPr>
          <p:cNvCxnSpPr>
            <a:cxnSpLocks/>
          </p:cNvCxnSpPr>
          <p:nvPr/>
        </p:nvCxnSpPr>
        <p:spPr>
          <a:xfrm flipV="1">
            <a:off x="838200" y="1232812"/>
            <a:ext cx="10515600" cy="0"/>
          </a:xfrm>
          <a:prstGeom prst="line">
            <a:avLst/>
          </a:prstGeom>
          <a:ln w="5397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12">
            <a:extLst>
              <a:ext uri="{FF2B5EF4-FFF2-40B4-BE49-F238E27FC236}">
                <a16:creationId xmlns:a16="http://schemas.microsoft.com/office/drawing/2014/main" id="{6FC7E493-DB94-4714-BD18-73291C73E23C}"/>
              </a:ext>
            </a:extLst>
          </p:cNvPr>
          <p:cNvSpPr>
            <a:spLocks noGrp="1"/>
          </p:cNvSpPr>
          <p:nvPr>
            <p:ph sz="quarter" idx="4"/>
          </p:nvPr>
        </p:nvSpPr>
        <p:spPr>
          <a:xfrm>
            <a:off x="820587" y="1770912"/>
            <a:ext cx="10533213" cy="4585438"/>
          </a:xfrm>
        </p:spPr>
        <p:txBody>
          <a:bodyPr>
            <a:normAutofit/>
          </a:bodyPr>
          <a:lstStyle/>
          <a:p>
            <a:pPr marL="0" indent="0" algn="ctr">
              <a:lnSpc>
                <a:spcPct val="110000"/>
              </a:lnSpc>
              <a:spcBef>
                <a:spcPts val="0"/>
              </a:spcBef>
              <a:spcAft>
                <a:spcPts val="1200"/>
              </a:spcAft>
              <a:buNone/>
            </a:pPr>
            <a:r>
              <a:rPr lang="en-US" sz="2200" b="1" dirty="0"/>
              <a:t>State Education Department representatives will be part of a webinar sponsored </a:t>
            </a:r>
            <a:br>
              <a:rPr lang="en-US" sz="2200" b="1" dirty="0"/>
            </a:br>
            <a:r>
              <a:rPr lang="en-US" sz="2200" b="1" dirty="0"/>
              <a:t>jointly by the New York State School Boards Association, the Association School Business Officials—New York, the Conference of Big 5 School Districts, and the Council. </a:t>
            </a:r>
          </a:p>
          <a:p>
            <a:pPr marL="0" indent="0" algn="ctr">
              <a:lnSpc>
                <a:spcPct val="110000"/>
              </a:lnSpc>
              <a:spcBef>
                <a:spcPts val="0"/>
              </a:spcBef>
              <a:spcAft>
                <a:spcPts val="1200"/>
              </a:spcAft>
              <a:buNone/>
            </a:pPr>
            <a:r>
              <a:rPr lang="en-US" sz="2200" b="1" dirty="0"/>
              <a:t>12 Noon, Tuesday, May 18</a:t>
            </a:r>
          </a:p>
          <a:p>
            <a:pPr marL="0" indent="0" algn="ctr">
              <a:lnSpc>
                <a:spcPct val="110000"/>
              </a:lnSpc>
              <a:spcBef>
                <a:spcPts val="0"/>
              </a:spcBef>
              <a:spcAft>
                <a:spcPts val="1200"/>
              </a:spcAft>
              <a:buNone/>
            </a:pPr>
            <a:r>
              <a:rPr lang="en-US" sz="2200" b="1" dirty="0"/>
              <a:t>Register here:  </a:t>
            </a:r>
          </a:p>
          <a:p>
            <a:pPr marL="0" indent="0" algn="ctr">
              <a:lnSpc>
                <a:spcPct val="110000"/>
              </a:lnSpc>
              <a:spcBef>
                <a:spcPts val="0"/>
              </a:spcBef>
              <a:spcAft>
                <a:spcPts val="1200"/>
              </a:spcAft>
              <a:buNone/>
            </a:pPr>
            <a:r>
              <a:rPr lang="en-US" sz="2200" b="1" dirty="0">
                <a:hlinkClick r:id="rId2"/>
              </a:rPr>
              <a:t>https://register.gotowebinar.com/register/1980541913691241995</a:t>
            </a:r>
            <a:r>
              <a:rPr lang="en-US" sz="2200" b="1" dirty="0"/>
              <a:t> </a:t>
            </a:r>
            <a:endParaRPr lang="en-US" b="1" dirty="0"/>
          </a:p>
          <a:p>
            <a:pPr lvl="1">
              <a:lnSpc>
                <a:spcPct val="110000"/>
              </a:lnSpc>
              <a:spcBef>
                <a:spcPts val="0"/>
              </a:spcBef>
              <a:spcAft>
                <a:spcPts val="1200"/>
              </a:spcAft>
            </a:pPr>
            <a:endParaRPr lang="en-US" dirty="0"/>
          </a:p>
        </p:txBody>
      </p:sp>
      <p:sp>
        <p:nvSpPr>
          <p:cNvPr id="6" name="Slide Number Placeholder 5">
            <a:extLst>
              <a:ext uri="{FF2B5EF4-FFF2-40B4-BE49-F238E27FC236}">
                <a16:creationId xmlns:a16="http://schemas.microsoft.com/office/drawing/2014/main" id="{6A00DC8C-A19C-4EC9-B7DB-FA8113D84153}"/>
              </a:ext>
            </a:extLst>
          </p:cNvPr>
          <p:cNvSpPr>
            <a:spLocks noGrp="1"/>
          </p:cNvSpPr>
          <p:nvPr>
            <p:ph type="sldNum" sz="quarter" idx="12"/>
          </p:nvPr>
        </p:nvSpPr>
        <p:spPr/>
        <p:txBody>
          <a:bodyPr/>
          <a:lstStyle/>
          <a:p>
            <a:fld id="{64AE005B-37F4-4808-8017-8FCC5ABDD2BB}" type="slidenum">
              <a:rPr lang="en-US" sz="1400" b="1" smtClean="0">
                <a:solidFill>
                  <a:schemeClr val="accent1">
                    <a:lumMod val="75000"/>
                  </a:schemeClr>
                </a:solidFill>
              </a:rPr>
              <a:t>14</a:t>
            </a:fld>
            <a:endParaRPr lang="en-US" sz="1400" b="1" dirty="0">
              <a:solidFill>
                <a:schemeClr val="accent1">
                  <a:lumMod val="75000"/>
                </a:schemeClr>
              </a:solidFill>
            </a:endParaRPr>
          </a:p>
        </p:txBody>
      </p:sp>
      <p:pic>
        <p:nvPicPr>
          <p:cNvPr id="12" name="Picture 11">
            <a:extLst>
              <a:ext uri="{FF2B5EF4-FFF2-40B4-BE49-F238E27FC236}">
                <a16:creationId xmlns:a16="http://schemas.microsoft.com/office/drawing/2014/main" id="{3FB0B401-AB04-46C1-B0DA-8CB1F6786D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5459" y="5510228"/>
            <a:ext cx="1370615" cy="1071042"/>
          </a:xfrm>
          <a:prstGeom prst="rect">
            <a:avLst/>
          </a:prstGeom>
        </p:spPr>
      </p:pic>
    </p:spTree>
    <p:extLst>
      <p:ext uri="{BB962C8B-B14F-4D97-AF65-F5344CB8AC3E}">
        <p14:creationId xmlns:p14="http://schemas.microsoft.com/office/powerpoint/2010/main" val="1152102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2000"/>
                                        <p:tgtEl>
                                          <p:spTgt spid="1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fade">
                                      <p:cBhvr>
                                        <p:cTn id="10" dur="2000"/>
                                        <p:tgtEl>
                                          <p:spTgt spid="1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animEffect transition="in" filter="fade">
                                      <p:cBhvr>
                                        <p:cTn id="13" dur="2000"/>
                                        <p:tgtEl>
                                          <p:spTgt spid="1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3">
                                            <p:txEl>
                                              <p:pRg st="3" end="3"/>
                                            </p:txEl>
                                          </p:spTgt>
                                        </p:tgtEl>
                                        <p:attrNameLst>
                                          <p:attrName>style.visibility</p:attrName>
                                        </p:attrNameLst>
                                      </p:cBhvr>
                                      <p:to>
                                        <p:strVal val="visible"/>
                                      </p:to>
                                    </p:set>
                                    <p:animEffect transition="in" filter="fade">
                                      <p:cBhvr>
                                        <p:cTn id="16" dur="2000"/>
                                        <p:tgtEl>
                                          <p:spTgt spid="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254CAF8E-CE2B-48EE-B68A-2F40DE1E4FF1}"/>
              </a:ext>
            </a:extLst>
          </p:cNvPr>
          <p:cNvSpPr>
            <a:spLocks noGrp="1"/>
          </p:cNvSpPr>
          <p:nvPr>
            <p:ph idx="1"/>
          </p:nvPr>
        </p:nvSpPr>
        <p:spPr>
          <a:xfrm>
            <a:off x="838200" y="1284682"/>
            <a:ext cx="10515600" cy="4351338"/>
          </a:xfrm>
        </p:spPr>
        <p:txBody>
          <a:bodyPr>
            <a:normAutofit fontScale="92500" lnSpcReduction="10000"/>
          </a:bodyPr>
          <a:lstStyle/>
          <a:p>
            <a:r>
              <a:rPr lang="en-US" sz="2600" b="1" dirty="0"/>
              <a:t>Coronavirus Response and Relief Supplemental Appropriations Act (CRRSAA)</a:t>
            </a:r>
            <a:r>
              <a:rPr lang="en-US" sz="2600" dirty="0"/>
              <a:t>, enacted in December 2020:</a:t>
            </a:r>
          </a:p>
          <a:p>
            <a:pPr lvl="1"/>
            <a:r>
              <a:rPr lang="en-US" sz="2200" dirty="0"/>
              <a:t>$4 billion allocated among school districts and charter schools from Elementary and Secondary School Emergency Relief Fund (</a:t>
            </a:r>
            <a:r>
              <a:rPr lang="en-US" sz="2200" b="1" dirty="0"/>
              <a:t>ESSER 2</a:t>
            </a:r>
            <a:r>
              <a:rPr lang="en-US" sz="2200" dirty="0"/>
              <a:t>)*</a:t>
            </a:r>
          </a:p>
          <a:p>
            <a:pPr lvl="1"/>
            <a:r>
              <a:rPr lang="en-US" sz="2200" dirty="0"/>
              <a:t>$73 million Governor’s Emergency Education Fund (</a:t>
            </a:r>
            <a:r>
              <a:rPr lang="en-US" sz="2200" b="1" dirty="0"/>
              <a:t>GEER 2</a:t>
            </a:r>
            <a:r>
              <a:rPr lang="en-US" sz="2200" dirty="0"/>
              <a:t>) allocated by state-created formulas</a:t>
            </a:r>
          </a:p>
          <a:p>
            <a:r>
              <a:rPr lang="en-US" sz="2600" b="1" dirty="0"/>
              <a:t>American Rescue Plan Act (ARPA)</a:t>
            </a:r>
            <a:r>
              <a:rPr lang="en-US" sz="2600" dirty="0"/>
              <a:t>, enacted in March 2021</a:t>
            </a:r>
          </a:p>
          <a:p>
            <a:pPr lvl="1"/>
            <a:r>
              <a:rPr lang="en-US" sz="2200" dirty="0"/>
              <a:t>$8.09 billion allocated among school districts and charter schools from Elementary and Secondary School Emergency Relief Fund (</a:t>
            </a:r>
            <a:r>
              <a:rPr lang="en-US" sz="2200" b="1" dirty="0"/>
              <a:t>ESSER 3</a:t>
            </a:r>
            <a:r>
              <a:rPr lang="en-US" sz="2200" dirty="0"/>
              <a:t>)*</a:t>
            </a:r>
          </a:p>
          <a:p>
            <a:pPr lvl="1"/>
            <a:r>
              <a:rPr lang="en-US" sz="2200" dirty="0"/>
              <a:t>$629 million allocated as “Learning Loss Grants”—</a:t>
            </a:r>
            <a:r>
              <a:rPr lang="en-US" sz="2200" i="1" dirty="0">
                <a:effectLst>
                  <a:outerShdw blurRad="38100" dist="38100" dir="2700000" algn="tl">
                    <a:srgbClr val="000000">
                      <a:alpha val="43137"/>
                    </a:srgbClr>
                  </a:outerShdw>
                </a:effectLst>
              </a:rPr>
              <a:t>satisfies federal requirements</a:t>
            </a:r>
          </a:p>
          <a:p>
            <a:pPr lvl="1"/>
            <a:r>
              <a:rPr lang="en-US" sz="2200" dirty="0"/>
              <a:t>$210 million to be used over multiple years for full-day prekindergarten expansion</a:t>
            </a:r>
          </a:p>
          <a:p>
            <a:pPr lvl="1">
              <a:spcAft>
                <a:spcPts val="600"/>
              </a:spcAft>
            </a:pPr>
            <a:r>
              <a:rPr lang="en-US" sz="2200" dirty="0"/>
              <a:t>Additional funding provided for homeless student services, IDEA, internet access</a:t>
            </a:r>
          </a:p>
          <a:p>
            <a:pPr marL="0" lvl="1" indent="0">
              <a:buNone/>
            </a:pPr>
            <a:r>
              <a:rPr lang="en-US" sz="2200" i="1" dirty="0"/>
              <a:t>* By federal law, at least 90% of ESSER 2 and ESSER 3 funds must be allocated based on Title 1 shares</a:t>
            </a:r>
            <a:endParaRPr lang="en-US" dirty="0"/>
          </a:p>
          <a:p>
            <a:pPr lvl="1"/>
            <a:endParaRPr lang="en-US" dirty="0"/>
          </a:p>
        </p:txBody>
      </p:sp>
      <p:sp>
        <p:nvSpPr>
          <p:cNvPr id="6" name="Slide Number Placeholder 5">
            <a:extLst>
              <a:ext uri="{FF2B5EF4-FFF2-40B4-BE49-F238E27FC236}">
                <a16:creationId xmlns:a16="http://schemas.microsoft.com/office/drawing/2014/main" id="{6A00DC8C-A19C-4EC9-B7DB-FA8113D84153}"/>
              </a:ext>
            </a:extLst>
          </p:cNvPr>
          <p:cNvSpPr>
            <a:spLocks noGrp="1"/>
          </p:cNvSpPr>
          <p:nvPr>
            <p:ph type="sldNum" sz="quarter" idx="12"/>
          </p:nvPr>
        </p:nvSpPr>
        <p:spPr/>
        <p:txBody>
          <a:bodyPr/>
          <a:lstStyle/>
          <a:p>
            <a:fld id="{64AE005B-37F4-4808-8017-8FCC5ABDD2BB}" type="slidenum">
              <a:rPr lang="en-US" sz="1400" b="1" smtClean="0">
                <a:solidFill>
                  <a:schemeClr val="accent1">
                    <a:lumMod val="75000"/>
                  </a:schemeClr>
                </a:solidFill>
              </a:rPr>
              <a:t>2</a:t>
            </a:fld>
            <a:endParaRPr lang="en-US" sz="1400" b="1" dirty="0">
              <a:solidFill>
                <a:schemeClr val="accent1">
                  <a:lumMod val="75000"/>
                </a:schemeClr>
              </a:solidFill>
            </a:endParaRPr>
          </a:p>
        </p:txBody>
      </p:sp>
      <p:sp>
        <p:nvSpPr>
          <p:cNvPr id="4" name="Title 3">
            <a:extLst>
              <a:ext uri="{FF2B5EF4-FFF2-40B4-BE49-F238E27FC236}">
                <a16:creationId xmlns:a16="http://schemas.microsoft.com/office/drawing/2014/main" id="{05247F84-2B69-44AB-8546-A6BACBACEC3A}"/>
              </a:ext>
            </a:extLst>
          </p:cNvPr>
          <p:cNvSpPr txBox="1">
            <a:spLocks/>
          </p:cNvSpPr>
          <p:nvPr/>
        </p:nvSpPr>
        <p:spPr bwMode="auto">
          <a:xfrm>
            <a:off x="764499" y="374754"/>
            <a:ext cx="10475230" cy="1030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fontAlgn="auto" hangingPunct="1">
              <a:spcAft>
                <a:spcPts val="0"/>
              </a:spcAft>
              <a:defRPr/>
            </a:pPr>
            <a:r>
              <a:rPr lang="en-US" sz="3600" b="1" dirty="0">
                <a:solidFill>
                  <a:schemeClr val="accent1">
                    <a:lumMod val="75000"/>
                  </a:schemeClr>
                </a:solidFill>
                <a:effectLst>
                  <a:outerShdw blurRad="38100" dist="38100" dir="2700000" algn="tl">
                    <a:srgbClr val="000000">
                      <a:alpha val="43137"/>
                    </a:srgbClr>
                  </a:outerShdw>
                </a:effectLst>
              </a:rPr>
              <a:t>Federal COVID Relief Aid</a:t>
            </a:r>
          </a:p>
        </p:txBody>
      </p:sp>
      <p:cxnSp>
        <p:nvCxnSpPr>
          <p:cNvPr id="5" name="Straight Connector 4">
            <a:extLst>
              <a:ext uri="{FF2B5EF4-FFF2-40B4-BE49-F238E27FC236}">
                <a16:creationId xmlns:a16="http://schemas.microsoft.com/office/drawing/2014/main" id="{F97FDB28-F017-411D-B3DC-7B706855EDDA}"/>
              </a:ext>
            </a:extLst>
          </p:cNvPr>
          <p:cNvCxnSpPr>
            <a:cxnSpLocks/>
          </p:cNvCxnSpPr>
          <p:nvPr/>
        </p:nvCxnSpPr>
        <p:spPr>
          <a:xfrm flipV="1">
            <a:off x="838200" y="1232812"/>
            <a:ext cx="10515600" cy="0"/>
          </a:xfrm>
          <a:prstGeom prst="line">
            <a:avLst/>
          </a:prstGeom>
          <a:ln w="5397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3FB0B401-AB04-46C1-B0DA-8CB1F6786D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459" y="5510228"/>
            <a:ext cx="1370615" cy="1071042"/>
          </a:xfrm>
          <a:prstGeom prst="rect">
            <a:avLst/>
          </a:prstGeom>
        </p:spPr>
      </p:pic>
    </p:spTree>
    <p:extLst>
      <p:ext uri="{BB962C8B-B14F-4D97-AF65-F5344CB8AC3E}">
        <p14:creationId xmlns:p14="http://schemas.microsoft.com/office/powerpoint/2010/main" val="279610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fade">
                                      <p:cBhvr>
                                        <p:cTn id="11" dur="500"/>
                                        <p:tgtEl>
                                          <p:spTgt spid="8">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fade">
                                      <p:cBhvr>
                                        <p:cTn id="15" dur="500"/>
                                        <p:tgtEl>
                                          <p:spTgt spid="8">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fade">
                                      <p:cBhvr>
                                        <p:cTn id="19" dur="500"/>
                                        <p:tgtEl>
                                          <p:spTgt spid="8">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fade">
                                      <p:cBhvr>
                                        <p:cTn id="23" dur="500"/>
                                        <p:tgtEl>
                                          <p:spTgt spid="8">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Effect transition="in" filter="fade">
                                      <p:cBhvr>
                                        <p:cTn id="27" dur="500"/>
                                        <p:tgtEl>
                                          <p:spTgt spid="8">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animEffect transition="in" filter="fade">
                                      <p:cBhvr>
                                        <p:cTn id="31" dur="500"/>
                                        <p:tgtEl>
                                          <p:spTgt spid="8">
                                            <p:txEl>
                                              <p:pRg st="6" end="6"/>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animEffect transition="in" filter="fade">
                                      <p:cBhvr>
                                        <p:cTn id="35" dur="500"/>
                                        <p:tgtEl>
                                          <p:spTgt spid="8">
                                            <p:txEl>
                                              <p:pRg st="7" end="7"/>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8">
                                            <p:txEl>
                                              <p:pRg st="8" end="8"/>
                                            </p:txEl>
                                          </p:spTgt>
                                        </p:tgtEl>
                                        <p:attrNameLst>
                                          <p:attrName>style.visibility</p:attrName>
                                        </p:attrNameLst>
                                      </p:cBhvr>
                                      <p:to>
                                        <p:strVal val="visible"/>
                                      </p:to>
                                    </p:set>
                                    <p:animEffect transition="in" filter="fade">
                                      <p:cBhvr>
                                        <p:cTn id="39"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254CAF8E-CE2B-48EE-B68A-2F40DE1E4FF1}"/>
              </a:ext>
            </a:extLst>
          </p:cNvPr>
          <p:cNvSpPr>
            <a:spLocks noGrp="1"/>
          </p:cNvSpPr>
          <p:nvPr>
            <p:ph idx="1"/>
          </p:nvPr>
        </p:nvSpPr>
        <p:spPr>
          <a:xfrm>
            <a:off x="838200" y="1381667"/>
            <a:ext cx="10515600" cy="4351338"/>
          </a:xfrm>
        </p:spPr>
        <p:txBody>
          <a:bodyPr>
            <a:normAutofit/>
          </a:bodyPr>
          <a:lstStyle/>
          <a:p>
            <a:pPr>
              <a:spcBef>
                <a:spcPts val="0"/>
              </a:spcBef>
              <a:spcAft>
                <a:spcPts val="2400"/>
              </a:spcAft>
            </a:pPr>
            <a:r>
              <a:rPr lang="en-US" sz="2600" dirty="0"/>
              <a:t>It’s a lot of money—equivalent to 12% of total general fund expenditures for a typical district.</a:t>
            </a:r>
          </a:p>
          <a:p>
            <a:pPr>
              <a:spcBef>
                <a:spcPts val="0"/>
              </a:spcBef>
              <a:spcAft>
                <a:spcPts val="1200"/>
              </a:spcAft>
            </a:pPr>
            <a:r>
              <a:rPr lang="en-US" sz="2600" dirty="0"/>
              <a:t>It’s not permanent:</a:t>
            </a:r>
          </a:p>
          <a:p>
            <a:pPr lvl="1">
              <a:spcBef>
                <a:spcPts val="0"/>
              </a:spcBef>
              <a:spcAft>
                <a:spcPts val="1200"/>
              </a:spcAft>
            </a:pPr>
            <a:r>
              <a:rPr lang="en-US" sz="2200" dirty="0"/>
              <a:t>CRRSAA: Districts must obligate by September 30, 2023</a:t>
            </a:r>
          </a:p>
          <a:p>
            <a:pPr lvl="1">
              <a:spcBef>
                <a:spcPts val="0"/>
              </a:spcBef>
              <a:spcAft>
                <a:spcPts val="1200"/>
              </a:spcAft>
            </a:pPr>
            <a:r>
              <a:rPr lang="en-US" sz="2200" dirty="0"/>
              <a:t>ARPA:  Districts must obligate by September 30, 2024</a:t>
            </a:r>
          </a:p>
          <a:p>
            <a:pPr lvl="1">
              <a:spcBef>
                <a:spcPts val="0"/>
              </a:spcBef>
              <a:spcAft>
                <a:spcPts val="2400"/>
              </a:spcAft>
            </a:pPr>
            <a:r>
              <a:rPr lang="en-US" sz="2200" dirty="0"/>
              <a:t>Have more time to fully expend funds</a:t>
            </a:r>
          </a:p>
          <a:p>
            <a:pPr>
              <a:spcBef>
                <a:spcPts val="0"/>
              </a:spcBef>
              <a:spcAft>
                <a:spcPts val="2400"/>
              </a:spcAft>
            </a:pPr>
            <a:r>
              <a:rPr lang="en-US" sz="2600" dirty="0"/>
              <a:t>It comes with strings attached.</a:t>
            </a:r>
          </a:p>
          <a:p>
            <a:pPr lvl="1"/>
            <a:endParaRPr lang="en-US" dirty="0"/>
          </a:p>
          <a:p>
            <a:pPr lvl="1"/>
            <a:endParaRPr lang="en-US" dirty="0"/>
          </a:p>
        </p:txBody>
      </p:sp>
      <p:sp>
        <p:nvSpPr>
          <p:cNvPr id="6" name="Slide Number Placeholder 5">
            <a:extLst>
              <a:ext uri="{FF2B5EF4-FFF2-40B4-BE49-F238E27FC236}">
                <a16:creationId xmlns:a16="http://schemas.microsoft.com/office/drawing/2014/main" id="{6A00DC8C-A19C-4EC9-B7DB-FA8113D84153}"/>
              </a:ext>
            </a:extLst>
          </p:cNvPr>
          <p:cNvSpPr>
            <a:spLocks noGrp="1"/>
          </p:cNvSpPr>
          <p:nvPr>
            <p:ph type="sldNum" sz="quarter" idx="12"/>
          </p:nvPr>
        </p:nvSpPr>
        <p:spPr/>
        <p:txBody>
          <a:bodyPr/>
          <a:lstStyle/>
          <a:p>
            <a:fld id="{64AE005B-37F4-4808-8017-8FCC5ABDD2BB}" type="slidenum">
              <a:rPr lang="en-US" sz="1400" b="1" smtClean="0">
                <a:solidFill>
                  <a:schemeClr val="accent1">
                    <a:lumMod val="75000"/>
                  </a:schemeClr>
                </a:solidFill>
              </a:rPr>
              <a:t>3</a:t>
            </a:fld>
            <a:endParaRPr lang="en-US" sz="1400" b="1" dirty="0">
              <a:solidFill>
                <a:schemeClr val="accent1">
                  <a:lumMod val="75000"/>
                </a:schemeClr>
              </a:solidFill>
            </a:endParaRPr>
          </a:p>
        </p:txBody>
      </p:sp>
      <p:sp>
        <p:nvSpPr>
          <p:cNvPr id="4" name="Title 3">
            <a:extLst>
              <a:ext uri="{FF2B5EF4-FFF2-40B4-BE49-F238E27FC236}">
                <a16:creationId xmlns:a16="http://schemas.microsoft.com/office/drawing/2014/main" id="{05247F84-2B69-44AB-8546-A6BACBACEC3A}"/>
              </a:ext>
            </a:extLst>
          </p:cNvPr>
          <p:cNvSpPr txBox="1">
            <a:spLocks/>
          </p:cNvSpPr>
          <p:nvPr/>
        </p:nvSpPr>
        <p:spPr bwMode="auto">
          <a:xfrm>
            <a:off x="764499" y="374754"/>
            <a:ext cx="10475230" cy="1030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fontAlgn="auto" hangingPunct="1">
              <a:spcAft>
                <a:spcPts val="0"/>
              </a:spcAft>
              <a:defRPr/>
            </a:pPr>
            <a:r>
              <a:rPr lang="en-US" sz="3600" b="1" dirty="0">
                <a:solidFill>
                  <a:schemeClr val="accent1">
                    <a:lumMod val="75000"/>
                  </a:schemeClr>
                </a:solidFill>
                <a:effectLst>
                  <a:outerShdw blurRad="38100" dist="38100" dir="2700000" algn="tl">
                    <a:srgbClr val="000000">
                      <a:alpha val="43137"/>
                    </a:srgbClr>
                  </a:outerShdw>
                </a:effectLst>
              </a:rPr>
              <a:t>Some key points:</a:t>
            </a:r>
          </a:p>
        </p:txBody>
      </p:sp>
      <p:cxnSp>
        <p:nvCxnSpPr>
          <p:cNvPr id="5" name="Straight Connector 4">
            <a:extLst>
              <a:ext uri="{FF2B5EF4-FFF2-40B4-BE49-F238E27FC236}">
                <a16:creationId xmlns:a16="http://schemas.microsoft.com/office/drawing/2014/main" id="{F97FDB28-F017-411D-B3DC-7B706855EDDA}"/>
              </a:ext>
            </a:extLst>
          </p:cNvPr>
          <p:cNvCxnSpPr>
            <a:cxnSpLocks/>
          </p:cNvCxnSpPr>
          <p:nvPr/>
        </p:nvCxnSpPr>
        <p:spPr>
          <a:xfrm flipV="1">
            <a:off x="838200" y="1232812"/>
            <a:ext cx="10515600" cy="0"/>
          </a:xfrm>
          <a:prstGeom prst="line">
            <a:avLst/>
          </a:prstGeom>
          <a:ln w="5397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3FB0B401-AB04-46C1-B0DA-8CB1F6786D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459" y="5510228"/>
            <a:ext cx="1370615" cy="1071042"/>
          </a:xfrm>
          <a:prstGeom prst="rect">
            <a:avLst/>
          </a:prstGeom>
        </p:spPr>
      </p:pic>
    </p:spTree>
    <p:extLst>
      <p:ext uri="{BB962C8B-B14F-4D97-AF65-F5344CB8AC3E}">
        <p14:creationId xmlns:p14="http://schemas.microsoft.com/office/powerpoint/2010/main" val="4008477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fade">
                                      <p:cBhvr>
                                        <p:cTn id="11" dur="500"/>
                                        <p:tgtEl>
                                          <p:spTgt spid="8">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fade">
                                      <p:cBhvr>
                                        <p:cTn id="15" dur="500"/>
                                        <p:tgtEl>
                                          <p:spTgt spid="8">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fade">
                                      <p:cBhvr>
                                        <p:cTn id="19" dur="500"/>
                                        <p:tgtEl>
                                          <p:spTgt spid="8">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fade">
                                      <p:cBhvr>
                                        <p:cTn id="23" dur="500"/>
                                        <p:tgtEl>
                                          <p:spTgt spid="8">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Effect transition="in" filter="fade">
                                      <p:cBhvr>
                                        <p:cTn id="27"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247F84-2B69-44AB-8546-A6BACBACEC3A}"/>
              </a:ext>
            </a:extLst>
          </p:cNvPr>
          <p:cNvSpPr txBox="1">
            <a:spLocks/>
          </p:cNvSpPr>
          <p:nvPr/>
        </p:nvSpPr>
        <p:spPr bwMode="auto">
          <a:xfrm>
            <a:off x="764499" y="374754"/>
            <a:ext cx="10475230" cy="1030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fontAlgn="auto" hangingPunct="1">
              <a:spcAft>
                <a:spcPts val="0"/>
              </a:spcAft>
              <a:defRPr/>
            </a:pPr>
            <a:r>
              <a:rPr lang="en-US" sz="3600" b="1" dirty="0">
                <a:solidFill>
                  <a:schemeClr val="accent1">
                    <a:lumMod val="75000"/>
                  </a:schemeClr>
                </a:solidFill>
                <a:effectLst>
                  <a:outerShdw blurRad="38100" dist="38100" dir="2700000" algn="tl">
                    <a:srgbClr val="000000">
                      <a:alpha val="43137"/>
                    </a:srgbClr>
                  </a:outerShdw>
                </a:effectLst>
              </a:rPr>
              <a:t>CRRSAA and ARPA applications</a:t>
            </a:r>
          </a:p>
        </p:txBody>
      </p:sp>
      <p:cxnSp>
        <p:nvCxnSpPr>
          <p:cNvPr id="5" name="Straight Connector 4">
            <a:extLst>
              <a:ext uri="{FF2B5EF4-FFF2-40B4-BE49-F238E27FC236}">
                <a16:creationId xmlns:a16="http://schemas.microsoft.com/office/drawing/2014/main" id="{F97FDB28-F017-411D-B3DC-7B706855EDDA}"/>
              </a:ext>
            </a:extLst>
          </p:cNvPr>
          <p:cNvCxnSpPr>
            <a:cxnSpLocks/>
          </p:cNvCxnSpPr>
          <p:nvPr/>
        </p:nvCxnSpPr>
        <p:spPr>
          <a:xfrm flipV="1">
            <a:off x="838200" y="1232812"/>
            <a:ext cx="10515600" cy="0"/>
          </a:xfrm>
          <a:prstGeom prst="line">
            <a:avLst/>
          </a:prstGeom>
          <a:ln w="5397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Content Placeholder 7">
            <a:extLst>
              <a:ext uri="{FF2B5EF4-FFF2-40B4-BE49-F238E27FC236}">
                <a16:creationId xmlns:a16="http://schemas.microsoft.com/office/drawing/2014/main" id="{6674080A-867A-4BBC-82A9-42754C56689C}"/>
              </a:ext>
            </a:extLst>
          </p:cNvPr>
          <p:cNvSpPr>
            <a:spLocks noGrp="1"/>
          </p:cNvSpPr>
          <p:nvPr>
            <p:ph idx="1"/>
          </p:nvPr>
        </p:nvSpPr>
        <p:spPr>
          <a:xfrm>
            <a:off x="838200" y="1281914"/>
            <a:ext cx="10515600" cy="4351338"/>
          </a:xfrm>
        </p:spPr>
        <p:txBody>
          <a:bodyPr>
            <a:noAutofit/>
          </a:bodyPr>
          <a:lstStyle/>
          <a:p>
            <a:pPr marL="0" indent="0">
              <a:spcBef>
                <a:spcPts val="0"/>
              </a:spcBef>
              <a:spcAft>
                <a:spcPts val="1800"/>
              </a:spcAft>
              <a:buNone/>
            </a:pPr>
            <a:r>
              <a:rPr lang="en-US" sz="2400" dirty="0"/>
              <a:t>The State Education Department:</a:t>
            </a:r>
          </a:p>
          <a:p>
            <a:pPr>
              <a:spcBef>
                <a:spcPts val="0"/>
              </a:spcBef>
              <a:spcAft>
                <a:spcPts val="1800"/>
              </a:spcAft>
            </a:pPr>
            <a:r>
              <a:rPr lang="en-US" sz="2400" dirty="0"/>
              <a:t>opened the </a:t>
            </a:r>
            <a:r>
              <a:rPr lang="en-US" sz="2400" b="1" dirty="0">
                <a:hlinkClick r:id="rId2"/>
              </a:rPr>
              <a:t>application portal for CRRSAA funding</a:t>
            </a:r>
            <a:r>
              <a:rPr lang="en-US" sz="2400" b="1" dirty="0"/>
              <a:t> </a:t>
            </a:r>
            <a:r>
              <a:rPr lang="en-US" sz="2400" dirty="0"/>
              <a:t>on Monday (May 10)—applications due by </a:t>
            </a:r>
            <a:r>
              <a:rPr lang="en-US" sz="2400" b="1" dirty="0"/>
              <a:t>June 15</a:t>
            </a:r>
            <a:r>
              <a:rPr lang="en-US" sz="2400" dirty="0"/>
              <a:t>.</a:t>
            </a:r>
          </a:p>
          <a:p>
            <a:pPr>
              <a:spcBef>
                <a:spcPts val="0"/>
              </a:spcBef>
              <a:spcAft>
                <a:spcPts val="1800"/>
              </a:spcAft>
            </a:pPr>
            <a:r>
              <a:rPr lang="en-US" sz="2400" dirty="0"/>
              <a:t>provided </a:t>
            </a:r>
            <a:r>
              <a:rPr lang="en-US" sz="2400" b="1" dirty="0">
                <a:hlinkClick r:id="rId3"/>
              </a:rPr>
              <a:t>information on applying for ARPA ESSER 3 funds</a:t>
            </a:r>
            <a:r>
              <a:rPr lang="en-US" sz="2400" dirty="0"/>
              <a:t> on Wednesday (May 12)—districts are to submit signed assurances by no later than </a:t>
            </a:r>
            <a:r>
              <a:rPr lang="en-US" sz="2400" b="1" dirty="0"/>
              <a:t>May 24</a:t>
            </a:r>
            <a:r>
              <a:rPr lang="en-US" sz="2400" dirty="0"/>
              <a:t>.</a:t>
            </a:r>
          </a:p>
          <a:p>
            <a:pPr marL="0" indent="0">
              <a:spcBef>
                <a:spcPts val="0"/>
              </a:spcBef>
              <a:spcAft>
                <a:spcPts val="1800"/>
              </a:spcAft>
              <a:buNone/>
            </a:pPr>
            <a:r>
              <a:rPr lang="en-US" sz="2400" dirty="0"/>
              <a:t>The U.S. Education Department has indicated that it will be publishing further guidance on allowable uses of both CRRSAA and ARPA funding; SED will pass on that guidance upon receipt.</a:t>
            </a:r>
          </a:p>
          <a:p>
            <a:endParaRPr lang="en-US" sz="2000" dirty="0"/>
          </a:p>
          <a:p>
            <a:endParaRPr lang="en-US" sz="2000" dirty="0"/>
          </a:p>
        </p:txBody>
      </p:sp>
      <p:sp>
        <p:nvSpPr>
          <p:cNvPr id="6" name="Slide Number Placeholder 5">
            <a:extLst>
              <a:ext uri="{FF2B5EF4-FFF2-40B4-BE49-F238E27FC236}">
                <a16:creationId xmlns:a16="http://schemas.microsoft.com/office/drawing/2014/main" id="{6A00DC8C-A19C-4EC9-B7DB-FA8113D84153}"/>
              </a:ext>
            </a:extLst>
          </p:cNvPr>
          <p:cNvSpPr>
            <a:spLocks noGrp="1"/>
          </p:cNvSpPr>
          <p:nvPr>
            <p:ph type="sldNum" sz="quarter" idx="12"/>
          </p:nvPr>
        </p:nvSpPr>
        <p:spPr/>
        <p:txBody>
          <a:bodyPr/>
          <a:lstStyle/>
          <a:p>
            <a:fld id="{64AE005B-37F4-4808-8017-8FCC5ABDD2BB}" type="slidenum">
              <a:rPr lang="en-US" sz="1400" b="1" smtClean="0">
                <a:solidFill>
                  <a:schemeClr val="accent1">
                    <a:lumMod val="75000"/>
                  </a:schemeClr>
                </a:solidFill>
              </a:rPr>
              <a:t>4</a:t>
            </a:fld>
            <a:endParaRPr lang="en-US" sz="1400" b="1" dirty="0">
              <a:solidFill>
                <a:schemeClr val="accent1">
                  <a:lumMod val="75000"/>
                </a:schemeClr>
              </a:solidFill>
            </a:endParaRPr>
          </a:p>
        </p:txBody>
      </p:sp>
      <p:pic>
        <p:nvPicPr>
          <p:cNvPr id="12" name="Picture 11">
            <a:extLst>
              <a:ext uri="{FF2B5EF4-FFF2-40B4-BE49-F238E27FC236}">
                <a16:creationId xmlns:a16="http://schemas.microsoft.com/office/drawing/2014/main" id="{3FB0B401-AB04-46C1-B0DA-8CB1F6786D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5459" y="5510228"/>
            <a:ext cx="1370615" cy="1071042"/>
          </a:xfrm>
          <a:prstGeom prst="rect">
            <a:avLst/>
          </a:prstGeom>
        </p:spPr>
      </p:pic>
    </p:spTree>
    <p:extLst>
      <p:ext uri="{BB962C8B-B14F-4D97-AF65-F5344CB8AC3E}">
        <p14:creationId xmlns:p14="http://schemas.microsoft.com/office/powerpoint/2010/main" val="4242663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fade">
                                      <p:cBhvr>
                                        <p:cTn id="11" dur="500"/>
                                        <p:tgtEl>
                                          <p:spTgt spid="8">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fade">
                                      <p:cBhvr>
                                        <p:cTn id="15" dur="500"/>
                                        <p:tgtEl>
                                          <p:spTgt spid="8">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fade">
                                      <p:cBhvr>
                                        <p:cTn id="19"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247F84-2B69-44AB-8546-A6BACBACEC3A}"/>
              </a:ext>
            </a:extLst>
          </p:cNvPr>
          <p:cNvSpPr txBox="1">
            <a:spLocks/>
          </p:cNvSpPr>
          <p:nvPr/>
        </p:nvSpPr>
        <p:spPr bwMode="auto">
          <a:xfrm>
            <a:off x="764499" y="374754"/>
            <a:ext cx="10475230" cy="1030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fontAlgn="auto" hangingPunct="1">
              <a:spcAft>
                <a:spcPts val="0"/>
              </a:spcAft>
              <a:defRPr/>
            </a:pPr>
            <a:r>
              <a:rPr lang="en-US" sz="3600" b="1" dirty="0">
                <a:solidFill>
                  <a:schemeClr val="accent1">
                    <a:lumMod val="75000"/>
                  </a:schemeClr>
                </a:solidFill>
                <a:effectLst>
                  <a:outerShdw blurRad="38100" dist="38100" dir="2700000" algn="tl">
                    <a:srgbClr val="000000">
                      <a:alpha val="43137"/>
                    </a:srgbClr>
                  </a:outerShdw>
                </a:effectLst>
              </a:rPr>
              <a:t>ARPA Funding	</a:t>
            </a:r>
          </a:p>
        </p:txBody>
      </p:sp>
      <p:cxnSp>
        <p:nvCxnSpPr>
          <p:cNvPr id="5" name="Straight Connector 4">
            <a:extLst>
              <a:ext uri="{FF2B5EF4-FFF2-40B4-BE49-F238E27FC236}">
                <a16:creationId xmlns:a16="http://schemas.microsoft.com/office/drawing/2014/main" id="{F97FDB28-F017-411D-B3DC-7B706855EDDA}"/>
              </a:ext>
            </a:extLst>
          </p:cNvPr>
          <p:cNvCxnSpPr>
            <a:cxnSpLocks/>
          </p:cNvCxnSpPr>
          <p:nvPr/>
        </p:nvCxnSpPr>
        <p:spPr>
          <a:xfrm flipV="1">
            <a:off x="838200" y="1232812"/>
            <a:ext cx="10515600" cy="0"/>
          </a:xfrm>
          <a:prstGeom prst="line">
            <a:avLst/>
          </a:prstGeom>
          <a:ln w="5397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Content Placeholder 7">
            <a:extLst>
              <a:ext uri="{FF2B5EF4-FFF2-40B4-BE49-F238E27FC236}">
                <a16:creationId xmlns:a16="http://schemas.microsoft.com/office/drawing/2014/main" id="{6674080A-867A-4BBC-82A9-42754C56689C}"/>
              </a:ext>
            </a:extLst>
          </p:cNvPr>
          <p:cNvSpPr>
            <a:spLocks noGrp="1"/>
          </p:cNvSpPr>
          <p:nvPr>
            <p:ph idx="1"/>
          </p:nvPr>
        </p:nvSpPr>
        <p:spPr>
          <a:xfrm>
            <a:off x="838200" y="1404938"/>
            <a:ext cx="10515600" cy="4351338"/>
          </a:xfrm>
        </p:spPr>
        <p:txBody>
          <a:bodyPr>
            <a:normAutofit/>
          </a:bodyPr>
          <a:lstStyle/>
          <a:p>
            <a:r>
              <a:rPr lang="en-US" dirty="0"/>
              <a:t>New York is receiving $8.98 billion in ARPA funding for education (ESSER 3)</a:t>
            </a:r>
          </a:p>
          <a:p>
            <a:pPr lvl="1"/>
            <a:r>
              <a:rPr lang="en-US" dirty="0"/>
              <a:t>At least 90% must be allocated among school districts and charter schools based on shares of Title 1 funding ($8.09 billion).</a:t>
            </a:r>
          </a:p>
          <a:p>
            <a:pPr lvl="2"/>
            <a:r>
              <a:rPr lang="en-US" i="1" dirty="0"/>
              <a:t>By federal law, districts are required to use at least 20% of these allocations to address “learning loss.”</a:t>
            </a:r>
          </a:p>
          <a:p>
            <a:pPr lvl="1"/>
            <a:r>
              <a:rPr lang="en-US" dirty="0"/>
              <a:t>With the remaining 10%, states are required to reserve at least 5% to address learning loss, at least 1% for summer enrichment, and at least 1% for after school programs.</a:t>
            </a:r>
          </a:p>
          <a:p>
            <a:pPr lvl="2"/>
            <a:r>
              <a:rPr lang="en-US" i="1" dirty="0"/>
              <a:t>The enacted state budget creates “Learning Loss Grants” to satisfy these federal reservation requirements.</a:t>
            </a:r>
          </a:p>
        </p:txBody>
      </p:sp>
      <p:sp>
        <p:nvSpPr>
          <p:cNvPr id="6" name="Slide Number Placeholder 5">
            <a:extLst>
              <a:ext uri="{FF2B5EF4-FFF2-40B4-BE49-F238E27FC236}">
                <a16:creationId xmlns:a16="http://schemas.microsoft.com/office/drawing/2014/main" id="{6A00DC8C-A19C-4EC9-B7DB-FA8113D84153}"/>
              </a:ext>
            </a:extLst>
          </p:cNvPr>
          <p:cNvSpPr>
            <a:spLocks noGrp="1"/>
          </p:cNvSpPr>
          <p:nvPr>
            <p:ph type="sldNum" sz="quarter" idx="12"/>
          </p:nvPr>
        </p:nvSpPr>
        <p:spPr/>
        <p:txBody>
          <a:bodyPr/>
          <a:lstStyle/>
          <a:p>
            <a:fld id="{64AE005B-37F4-4808-8017-8FCC5ABDD2BB}" type="slidenum">
              <a:rPr lang="en-US" sz="1400" b="1" smtClean="0">
                <a:solidFill>
                  <a:schemeClr val="accent1">
                    <a:lumMod val="75000"/>
                  </a:schemeClr>
                </a:solidFill>
              </a:rPr>
              <a:t>5</a:t>
            </a:fld>
            <a:endParaRPr lang="en-US" sz="1400" b="1" dirty="0">
              <a:solidFill>
                <a:schemeClr val="accent1">
                  <a:lumMod val="75000"/>
                </a:schemeClr>
              </a:solidFill>
            </a:endParaRPr>
          </a:p>
        </p:txBody>
      </p:sp>
      <p:pic>
        <p:nvPicPr>
          <p:cNvPr id="12" name="Picture 11">
            <a:extLst>
              <a:ext uri="{FF2B5EF4-FFF2-40B4-BE49-F238E27FC236}">
                <a16:creationId xmlns:a16="http://schemas.microsoft.com/office/drawing/2014/main" id="{3FB0B401-AB04-46C1-B0DA-8CB1F6786D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459" y="5510228"/>
            <a:ext cx="1370615" cy="1071042"/>
          </a:xfrm>
          <a:prstGeom prst="rect">
            <a:avLst/>
          </a:prstGeom>
        </p:spPr>
      </p:pic>
    </p:spTree>
    <p:extLst>
      <p:ext uri="{BB962C8B-B14F-4D97-AF65-F5344CB8AC3E}">
        <p14:creationId xmlns:p14="http://schemas.microsoft.com/office/powerpoint/2010/main" val="719514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fade">
                                      <p:cBhvr>
                                        <p:cTn id="11" dur="500"/>
                                        <p:tgtEl>
                                          <p:spTgt spid="8">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fade">
                                      <p:cBhvr>
                                        <p:cTn id="15" dur="500"/>
                                        <p:tgtEl>
                                          <p:spTgt spid="8">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fade">
                                      <p:cBhvr>
                                        <p:cTn id="19" dur="500"/>
                                        <p:tgtEl>
                                          <p:spTgt spid="8">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fade">
                                      <p:cBhvr>
                                        <p:cTn id="23"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4EF62FB-83CD-4769-ABDB-98C4ADAE0571}"/>
              </a:ext>
            </a:extLst>
          </p:cNvPr>
          <p:cNvSpPr>
            <a:spLocks noGrp="1"/>
          </p:cNvSpPr>
          <p:nvPr>
            <p:ph type="sldNum" sz="quarter" idx="12"/>
          </p:nvPr>
        </p:nvSpPr>
        <p:spPr/>
        <p:txBody>
          <a:bodyPr/>
          <a:lstStyle/>
          <a:p>
            <a:fld id="{64AE005B-37F4-4808-8017-8FCC5ABDD2BB}" type="slidenum">
              <a:rPr lang="en-US" smtClean="0"/>
              <a:t>6</a:t>
            </a:fld>
            <a:endParaRPr lang="en-US"/>
          </a:p>
        </p:txBody>
      </p:sp>
      <p:pic>
        <p:nvPicPr>
          <p:cNvPr id="8" name="Picture 7">
            <a:extLst>
              <a:ext uri="{FF2B5EF4-FFF2-40B4-BE49-F238E27FC236}">
                <a16:creationId xmlns:a16="http://schemas.microsoft.com/office/drawing/2014/main" id="{0B67F375-804F-4B87-8E12-9E489DB93DA5}"/>
              </a:ext>
            </a:extLst>
          </p:cNvPr>
          <p:cNvPicPr>
            <a:picLocks noChangeAspect="1"/>
          </p:cNvPicPr>
          <p:nvPr/>
        </p:nvPicPr>
        <p:blipFill>
          <a:blip r:embed="rId2"/>
          <a:stretch>
            <a:fillRect/>
          </a:stretch>
        </p:blipFill>
        <p:spPr>
          <a:xfrm>
            <a:off x="297872" y="1195475"/>
            <a:ext cx="11596255" cy="4125783"/>
          </a:xfrm>
          <a:prstGeom prst="rect">
            <a:avLst/>
          </a:prstGeom>
        </p:spPr>
      </p:pic>
      <p:pic>
        <p:nvPicPr>
          <p:cNvPr id="5" name="Picture 4">
            <a:extLst>
              <a:ext uri="{FF2B5EF4-FFF2-40B4-BE49-F238E27FC236}">
                <a16:creationId xmlns:a16="http://schemas.microsoft.com/office/drawing/2014/main" id="{E019BD24-4372-4E55-B669-86552B0310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5459" y="5510228"/>
            <a:ext cx="1370615" cy="1071042"/>
          </a:xfrm>
          <a:prstGeom prst="rect">
            <a:avLst/>
          </a:prstGeom>
        </p:spPr>
      </p:pic>
      <p:sp>
        <p:nvSpPr>
          <p:cNvPr id="6" name="TextBox 5">
            <a:extLst>
              <a:ext uri="{FF2B5EF4-FFF2-40B4-BE49-F238E27FC236}">
                <a16:creationId xmlns:a16="http://schemas.microsoft.com/office/drawing/2014/main" id="{4F79AD9B-A902-4994-A0A4-24FB28511E70}"/>
              </a:ext>
            </a:extLst>
          </p:cNvPr>
          <p:cNvSpPr txBox="1"/>
          <p:nvPr/>
        </p:nvSpPr>
        <p:spPr>
          <a:xfrm>
            <a:off x="1457011" y="360174"/>
            <a:ext cx="8169310" cy="369332"/>
          </a:xfrm>
          <a:prstGeom prst="rect">
            <a:avLst/>
          </a:prstGeom>
          <a:noFill/>
        </p:spPr>
        <p:txBody>
          <a:bodyPr wrap="square">
            <a:spAutoFit/>
          </a:bodyPr>
          <a:lstStyle/>
          <a:p>
            <a:r>
              <a:rPr lang="en-US" dirty="0">
                <a:hlinkClick r:id="rId4"/>
              </a:rPr>
              <a:t>https://www.nyscoss.org/nyscossdocs/Advocacy2021/2105_Federal_Allocations.xlsx</a:t>
            </a:r>
            <a:endParaRPr lang="en-US" dirty="0"/>
          </a:p>
        </p:txBody>
      </p:sp>
    </p:spTree>
    <p:extLst>
      <p:ext uri="{BB962C8B-B14F-4D97-AF65-F5344CB8AC3E}">
        <p14:creationId xmlns:p14="http://schemas.microsoft.com/office/powerpoint/2010/main" val="721606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9D4DB51-C4D3-4CFC-9D79-78629B966555}"/>
              </a:ext>
            </a:extLst>
          </p:cNvPr>
          <p:cNvSpPr>
            <a:spLocks noGrp="1"/>
          </p:cNvSpPr>
          <p:nvPr>
            <p:ph type="sldNum" sz="quarter" idx="12"/>
          </p:nvPr>
        </p:nvSpPr>
        <p:spPr/>
        <p:txBody>
          <a:bodyPr/>
          <a:lstStyle/>
          <a:p>
            <a:fld id="{64AE005B-37F4-4808-8017-8FCC5ABDD2BB}" type="slidenum">
              <a:rPr lang="en-US" smtClean="0"/>
              <a:t>7</a:t>
            </a:fld>
            <a:endParaRPr lang="en-US"/>
          </a:p>
        </p:txBody>
      </p:sp>
      <p:pic>
        <p:nvPicPr>
          <p:cNvPr id="6" name="Picture 5">
            <a:extLst>
              <a:ext uri="{FF2B5EF4-FFF2-40B4-BE49-F238E27FC236}">
                <a16:creationId xmlns:a16="http://schemas.microsoft.com/office/drawing/2014/main" id="{AF8FC374-056C-4D7D-A113-785EDB1FA492}"/>
              </a:ext>
            </a:extLst>
          </p:cNvPr>
          <p:cNvPicPr>
            <a:picLocks noChangeAspect="1"/>
          </p:cNvPicPr>
          <p:nvPr/>
        </p:nvPicPr>
        <p:blipFill>
          <a:blip r:embed="rId2"/>
          <a:stretch>
            <a:fillRect/>
          </a:stretch>
        </p:blipFill>
        <p:spPr>
          <a:xfrm>
            <a:off x="5536640" y="443293"/>
            <a:ext cx="5144758" cy="5987598"/>
          </a:xfrm>
          <a:prstGeom prst="rect">
            <a:avLst/>
          </a:prstGeom>
        </p:spPr>
      </p:pic>
      <p:pic>
        <p:nvPicPr>
          <p:cNvPr id="7" name="Picture 6">
            <a:extLst>
              <a:ext uri="{FF2B5EF4-FFF2-40B4-BE49-F238E27FC236}">
                <a16:creationId xmlns:a16="http://schemas.microsoft.com/office/drawing/2014/main" id="{C10971A2-CE72-4A4D-AD6B-E2D7FA20EB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5459" y="5510228"/>
            <a:ext cx="1370615" cy="1071042"/>
          </a:xfrm>
          <a:prstGeom prst="rect">
            <a:avLst/>
          </a:prstGeom>
        </p:spPr>
      </p:pic>
      <p:graphicFrame>
        <p:nvGraphicFramePr>
          <p:cNvPr id="9" name="Diagram 8">
            <a:extLst>
              <a:ext uri="{FF2B5EF4-FFF2-40B4-BE49-F238E27FC236}">
                <a16:creationId xmlns:a16="http://schemas.microsoft.com/office/drawing/2014/main" id="{F5255568-C14D-4997-9EFB-DC75EA4E9B44}"/>
              </a:ext>
            </a:extLst>
          </p:cNvPr>
          <p:cNvGraphicFramePr/>
          <p:nvPr>
            <p:extLst>
              <p:ext uri="{D42A27DB-BD31-4B8C-83A1-F6EECF244321}">
                <p14:modId xmlns:p14="http://schemas.microsoft.com/office/powerpoint/2010/main" val="547263028"/>
              </p:ext>
            </p:extLst>
          </p:nvPr>
        </p:nvGraphicFramePr>
        <p:xfrm>
          <a:off x="823965" y="964641"/>
          <a:ext cx="4431323" cy="173836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92708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2C4A91BA-F7A7-4030-8BE8-20458B5A1311}"/>
              </a:ext>
            </a:extLst>
          </p:cNvPr>
          <p:cNvGraphicFramePr>
            <a:graphicFrameLocks noGrp="1"/>
          </p:cNvGraphicFramePr>
          <p:nvPr>
            <p:ph idx="1"/>
            <p:extLst>
              <p:ext uri="{D42A27DB-BD31-4B8C-83A1-F6EECF244321}">
                <p14:modId xmlns:p14="http://schemas.microsoft.com/office/powerpoint/2010/main" val="4182330045"/>
              </p:ext>
            </p:extLst>
          </p:nvPr>
        </p:nvGraphicFramePr>
        <p:xfrm>
          <a:off x="1479177" y="1354137"/>
          <a:ext cx="9233646" cy="4032550"/>
        </p:xfrm>
        <a:graphic>
          <a:graphicData uri="http://schemas.openxmlformats.org/drawingml/2006/table">
            <a:tbl>
              <a:tblPr firstRow="1" bandRow="1">
                <a:tableStyleId>{6E25E649-3F16-4E02-A733-19D2CDBF48F0}</a:tableStyleId>
              </a:tblPr>
              <a:tblGrid>
                <a:gridCol w="2934790">
                  <a:extLst>
                    <a:ext uri="{9D8B030D-6E8A-4147-A177-3AD203B41FA5}">
                      <a16:colId xmlns:a16="http://schemas.microsoft.com/office/drawing/2014/main" val="3050088452"/>
                    </a:ext>
                  </a:extLst>
                </a:gridCol>
                <a:gridCol w="1574714">
                  <a:extLst>
                    <a:ext uri="{9D8B030D-6E8A-4147-A177-3AD203B41FA5}">
                      <a16:colId xmlns:a16="http://schemas.microsoft.com/office/drawing/2014/main" val="760476944"/>
                    </a:ext>
                  </a:extLst>
                </a:gridCol>
                <a:gridCol w="1574714">
                  <a:extLst>
                    <a:ext uri="{9D8B030D-6E8A-4147-A177-3AD203B41FA5}">
                      <a16:colId xmlns:a16="http://schemas.microsoft.com/office/drawing/2014/main" val="2273147000"/>
                    </a:ext>
                  </a:extLst>
                </a:gridCol>
                <a:gridCol w="1574714">
                  <a:extLst>
                    <a:ext uri="{9D8B030D-6E8A-4147-A177-3AD203B41FA5}">
                      <a16:colId xmlns:a16="http://schemas.microsoft.com/office/drawing/2014/main" val="2365300842"/>
                    </a:ext>
                  </a:extLst>
                </a:gridCol>
                <a:gridCol w="1574714">
                  <a:extLst>
                    <a:ext uri="{9D8B030D-6E8A-4147-A177-3AD203B41FA5}">
                      <a16:colId xmlns:a16="http://schemas.microsoft.com/office/drawing/2014/main" val="3715151146"/>
                    </a:ext>
                  </a:extLst>
                </a:gridCol>
              </a:tblGrid>
              <a:tr h="729951">
                <a:tc>
                  <a:txBody>
                    <a:bodyPr/>
                    <a:lstStyle/>
                    <a:p>
                      <a:pPr algn="l" fontAlgn="b"/>
                      <a:endParaRPr lang="en-US" sz="1600" b="0" i="0" u="none" strike="noStrike" dirty="0">
                        <a:solidFill>
                          <a:schemeClr val="bg1"/>
                        </a:solidFill>
                        <a:effectLst/>
                        <a:latin typeface="Calibri" panose="020F0502020204030204" pitchFamily="34" charset="0"/>
                      </a:endParaRPr>
                    </a:p>
                  </a:txBody>
                  <a:tcPr marL="7620" marR="7620" marT="7620" marB="0" anchor="b">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295"/>
                    </a:solidFill>
                  </a:tcPr>
                </a:tc>
                <a:tc>
                  <a:txBody>
                    <a:bodyPr/>
                    <a:lstStyle/>
                    <a:p>
                      <a:pPr algn="r" fontAlgn="b"/>
                      <a:r>
                        <a:rPr lang="en-US" sz="1600" b="1" u="none" strike="noStrike" dirty="0">
                          <a:solidFill>
                            <a:schemeClr val="bg1"/>
                          </a:solidFill>
                          <a:effectLst/>
                        </a:rPr>
                        <a:t>CRRSAA</a:t>
                      </a:r>
                      <a:endParaRPr lang="en-US" sz="1600" b="1" i="0" u="none" strike="noStrike" dirty="0">
                        <a:solidFill>
                          <a:schemeClr val="bg1"/>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solidFill>
                      <a:srgbClr val="005295"/>
                    </a:solidFill>
                  </a:tcPr>
                </a:tc>
                <a:tc>
                  <a:txBody>
                    <a:bodyPr/>
                    <a:lstStyle/>
                    <a:p>
                      <a:pPr algn="r" fontAlgn="b"/>
                      <a:r>
                        <a:rPr lang="en-US" sz="1600" b="1" u="none" strike="noStrike" dirty="0">
                          <a:solidFill>
                            <a:schemeClr val="bg1"/>
                          </a:solidFill>
                          <a:effectLst/>
                        </a:rPr>
                        <a:t>ARPA Title 1 Allocations</a:t>
                      </a:r>
                      <a:endParaRPr lang="en-US" sz="1600" b="1" i="0" u="none" strike="noStrike" dirty="0">
                        <a:solidFill>
                          <a:schemeClr val="bg1"/>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solidFill>
                      <a:srgbClr val="005295"/>
                    </a:solidFill>
                  </a:tcPr>
                </a:tc>
                <a:tc>
                  <a:txBody>
                    <a:bodyPr/>
                    <a:lstStyle/>
                    <a:p>
                      <a:pPr algn="r" fontAlgn="b"/>
                      <a:r>
                        <a:rPr lang="en-US" sz="1600" b="1" u="none" strike="noStrike" dirty="0">
                          <a:solidFill>
                            <a:schemeClr val="bg1"/>
                          </a:solidFill>
                          <a:effectLst/>
                        </a:rPr>
                        <a:t>ARPA </a:t>
                      </a:r>
                      <a:br>
                        <a:rPr lang="en-US" sz="1600" b="1" u="none" strike="noStrike" dirty="0">
                          <a:solidFill>
                            <a:schemeClr val="bg1"/>
                          </a:solidFill>
                          <a:effectLst/>
                        </a:rPr>
                      </a:br>
                      <a:r>
                        <a:rPr lang="en-US" sz="1600" b="1" u="none" strike="noStrike" dirty="0">
                          <a:solidFill>
                            <a:schemeClr val="bg1"/>
                          </a:solidFill>
                          <a:effectLst/>
                        </a:rPr>
                        <a:t>Learning Loss Grants</a:t>
                      </a:r>
                      <a:endParaRPr lang="en-US" sz="1600" b="1" i="0" u="none" strike="noStrike" dirty="0">
                        <a:solidFill>
                          <a:schemeClr val="bg1"/>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solidFill>
                      <a:srgbClr val="005295"/>
                    </a:solidFill>
                  </a:tcPr>
                </a:tc>
                <a:tc>
                  <a:txBody>
                    <a:bodyPr/>
                    <a:lstStyle/>
                    <a:p>
                      <a:pPr algn="r" fontAlgn="b"/>
                      <a:r>
                        <a:rPr lang="en-US" sz="1600" b="1" u="none" strike="noStrike" dirty="0">
                          <a:solidFill>
                            <a:schemeClr val="bg1"/>
                          </a:solidFill>
                          <a:effectLst/>
                        </a:rPr>
                        <a:t>Total</a:t>
                      </a:r>
                      <a:br>
                        <a:rPr lang="en-US" sz="1600" b="1" u="none" strike="noStrike" dirty="0">
                          <a:solidFill>
                            <a:schemeClr val="bg1"/>
                          </a:solidFill>
                          <a:effectLst/>
                        </a:rPr>
                      </a:br>
                      <a:r>
                        <a:rPr lang="en-US" sz="1600" b="1" u="none" strike="noStrike" dirty="0">
                          <a:solidFill>
                            <a:schemeClr val="bg1"/>
                          </a:solidFill>
                          <a:effectLst/>
                        </a:rPr>
                        <a:t> Federal Aid</a:t>
                      </a:r>
                      <a:endParaRPr lang="en-US" sz="1600" b="1" i="0" u="none" strike="noStrike" dirty="0">
                        <a:solidFill>
                          <a:schemeClr val="bg1"/>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solidFill>
                      <a:srgbClr val="005295"/>
                    </a:solidFill>
                  </a:tcPr>
                </a:tc>
                <a:extLst>
                  <a:ext uri="{0D108BD9-81ED-4DB2-BD59-A6C34878D82A}">
                    <a16:rowId xmlns:a16="http://schemas.microsoft.com/office/drawing/2014/main" val="1730443278"/>
                  </a:ext>
                </a:extLst>
              </a:tr>
              <a:tr h="406533">
                <a:tc>
                  <a:txBody>
                    <a:bodyPr/>
                    <a:lstStyle/>
                    <a:p>
                      <a:pPr algn="l" fontAlgn="b"/>
                      <a:r>
                        <a:rPr lang="en-US" sz="1600" b="1" u="none" strike="noStrike" dirty="0">
                          <a:solidFill>
                            <a:srgbClr val="000000"/>
                          </a:solidFill>
                          <a:effectLst/>
                        </a:rPr>
                        <a:t>New York State</a:t>
                      </a:r>
                      <a:endParaRPr lang="en-US" sz="1600" b="1" i="0" u="none" strike="noStrike" dirty="0">
                        <a:solidFill>
                          <a:srgbClr val="000000"/>
                        </a:solidFill>
                        <a:effectLst/>
                        <a:latin typeface="Calibri" panose="020F0502020204030204" pitchFamily="34" charset="0"/>
                      </a:endParaRPr>
                    </a:p>
                  </a:txBody>
                  <a:tcPr marL="7620" marR="7620" marT="762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fontAlgn="b"/>
                      <a:r>
                        <a:rPr lang="en-US" sz="1600" b="1" i="0" u="none" strike="noStrike" dirty="0">
                          <a:solidFill>
                            <a:srgbClr val="000000"/>
                          </a:solidFill>
                          <a:effectLst/>
                          <a:latin typeface="Calibri" panose="020F0502020204030204" pitchFamily="34" charset="0"/>
                        </a:rPr>
                        <a:t>        3,823,661,296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1" i="0" u="none" strike="noStrike" dirty="0">
                          <a:solidFill>
                            <a:srgbClr val="000000"/>
                          </a:solidFill>
                          <a:effectLst/>
                          <a:latin typeface="Calibri" panose="020F0502020204030204" pitchFamily="34" charset="0"/>
                        </a:rPr>
                        <a:t>  7,536,758,831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1" i="0" u="none" strike="noStrike" dirty="0">
                          <a:solidFill>
                            <a:srgbClr val="000000"/>
                          </a:solidFill>
                          <a:effectLst/>
                          <a:latin typeface="Calibri" panose="020F0502020204030204" pitchFamily="34" charset="0"/>
                        </a:rPr>
                        <a:t>     629,214,300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1" i="0" u="none" strike="noStrike" dirty="0">
                          <a:solidFill>
                            <a:srgbClr val="000000"/>
                          </a:solidFill>
                          <a:effectLst/>
                          <a:latin typeface="Calibri" panose="020F0502020204030204" pitchFamily="34" charset="0"/>
                        </a:rPr>
                        <a:t>  11,989,634,427 </a:t>
                      </a:r>
                    </a:p>
                  </a:txBody>
                  <a:tcPr marL="7620" marR="7620" marT="7620"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ap="flat" cmpd="sng" algn="ctr">
                      <a:noFill/>
                      <a:prstDash val="solid"/>
                      <a:round/>
                      <a:headEnd type="none" w="med" len="med"/>
                      <a:tailEnd type="none" w="med" len="med"/>
                    </a:lnBlToTr>
                  </a:tcPr>
                </a:tc>
                <a:extLst>
                  <a:ext uri="{0D108BD9-81ED-4DB2-BD59-A6C34878D82A}">
                    <a16:rowId xmlns:a16="http://schemas.microsoft.com/office/drawing/2014/main" val="3613452491"/>
                  </a:ext>
                </a:extLst>
              </a:tr>
              <a:tr h="406533">
                <a:tc>
                  <a:txBody>
                    <a:bodyPr/>
                    <a:lstStyle/>
                    <a:p>
                      <a:pPr algn="l" fontAlgn="b"/>
                      <a:r>
                        <a:rPr lang="en-US" sz="1600" b="0" u="none" strike="noStrike" dirty="0">
                          <a:solidFill>
                            <a:srgbClr val="000000"/>
                          </a:solidFill>
                          <a:effectLst/>
                        </a:rPr>
                        <a:t>New York City (High Need)</a:t>
                      </a:r>
                      <a:endParaRPr lang="en-US" sz="1600" b="0" i="0" u="none" strike="noStrike" dirty="0">
                        <a:solidFill>
                          <a:srgbClr val="000000"/>
                        </a:solidFill>
                        <a:effectLst/>
                        <a:latin typeface="Calibri" panose="020F0502020204030204" pitchFamily="34" charset="0"/>
                      </a:endParaRPr>
                    </a:p>
                  </a:txBody>
                  <a:tcPr marL="7620" marR="7620" marT="7620" marB="0" anchor="ctr">
                    <a:lnR w="12700" cap="flat" cmpd="sng" algn="ctr">
                      <a:solidFill>
                        <a:schemeClr val="tx1"/>
                      </a:solidFill>
                      <a:prstDash val="solid"/>
                      <a:round/>
                      <a:headEnd type="none" w="med" len="med"/>
                      <a:tailEnd type="none" w="med" len="med"/>
                    </a:lnR>
                  </a:tcPr>
                </a:tc>
                <a:tc>
                  <a:txBody>
                    <a:bodyPr/>
                    <a:lstStyle/>
                    <a:p>
                      <a:pPr algn="r" fontAlgn="b"/>
                      <a:r>
                        <a:rPr lang="en-US" sz="1600" b="0" i="0" u="none" strike="noStrike" dirty="0">
                          <a:solidFill>
                            <a:srgbClr val="000000"/>
                          </a:solidFill>
                          <a:effectLst/>
                          <a:latin typeface="Calibri" panose="020F0502020204030204" pitchFamily="34" charset="0"/>
                        </a:rPr>
                        <a:t>        2,135,039,120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a:solidFill>
                            <a:srgbClr val="000000"/>
                          </a:solidFill>
                          <a:effectLst/>
                          <a:latin typeface="Calibri" panose="020F0502020204030204" pitchFamily="34" charset="0"/>
                        </a:rPr>
                        <a:t>  4,794,994,577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a:solidFill>
                            <a:srgbClr val="000000"/>
                          </a:solidFill>
                          <a:effectLst/>
                          <a:latin typeface="Calibri" panose="020F0502020204030204" pitchFamily="34" charset="0"/>
                        </a:rPr>
                        <a:t>    6,930,033,698 </a:t>
                      </a:r>
                    </a:p>
                  </a:txBody>
                  <a:tcPr marL="7620" marR="7620" marT="7620"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ap="flat" cmpd="sng" algn="ctr">
                      <a:noFill/>
                      <a:prstDash val="solid"/>
                      <a:round/>
                      <a:headEnd type="none" w="med" len="med"/>
                      <a:tailEnd type="none" w="med" len="med"/>
                    </a:lnBlToTr>
                  </a:tcPr>
                </a:tc>
                <a:extLst>
                  <a:ext uri="{0D108BD9-81ED-4DB2-BD59-A6C34878D82A}">
                    <a16:rowId xmlns:a16="http://schemas.microsoft.com/office/drawing/2014/main" val="1715065043"/>
                  </a:ext>
                </a:extLst>
              </a:tr>
              <a:tr h="406533">
                <a:tc>
                  <a:txBody>
                    <a:bodyPr/>
                    <a:lstStyle/>
                    <a:p>
                      <a:pPr algn="l" fontAlgn="b"/>
                      <a:r>
                        <a:rPr lang="en-US" sz="1600" b="0" u="none" strike="noStrike" dirty="0">
                          <a:solidFill>
                            <a:srgbClr val="000000"/>
                          </a:solidFill>
                          <a:effectLst/>
                        </a:rPr>
                        <a:t>Big 4 Cities (High Need)</a:t>
                      </a:r>
                      <a:endParaRPr lang="en-US" sz="1600" b="0" i="0" u="none" strike="noStrike" dirty="0">
                        <a:solidFill>
                          <a:srgbClr val="000000"/>
                        </a:solidFill>
                        <a:effectLst/>
                        <a:latin typeface="Calibri" panose="020F0502020204030204" pitchFamily="34" charset="0"/>
                      </a:endParaRPr>
                    </a:p>
                  </a:txBody>
                  <a:tcPr marL="7620" marR="7620" marT="7620" marB="0" anchor="ctr">
                    <a:lnR w="12700" cap="flat" cmpd="sng" algn="ctr">
                      <a:solidFill>
                        <a:schemeClr val="tx1"/>
                      </a:solidFill>
                      <a:prstDash val="solid"/>
                      <a:round/>
                      <a:headEnd type="none" w="med" len="med"/>
                      <a:tailEnd type="none" w="med" len="med"/>
                    </a:lnR>
                  </a:tcPr>
                </a:tc>
                <a:tc>
                  <a:txBody>
                    <a:bodyPr/>
                    <a:lstStyle/>
                    <a:p>
                      <a:pPr algn="r" fontAlgn="b"/>
                      <a:r>
                        <a:rPr lang="en-US" sz="1600" b="0" i="0" u="none" strike="noStrike" dirty="0">
                          <a:solidFill>
                            <a:srgbClr val="000000"/>
                          </a:solidFill>
                          <a:effectLst/>
                          <a:latin typeface="Calibri" panose="020F0502020204030204" pitchFamily="34" charset="0"/>
                        </a:rPr>
                        <a:t>           256,304,126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dirty="0">
                          <a:solidFill>
                            <a:srgbClr val="000000"/>
                          </a:solidFill>
                          <a:effectLst/>
                          <a:latin typeface="Calibri" panose="020F0502020204030204" pitchFamily="34" charset="0"/>
                        </a:rPr>
                        <a:t>     575,622,659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a:solidFill>
                            <a:srgbClr val="000000"/>
                          </a:solidFill>
                          <a:effectLst/>
                          <a:latin typeface="Calibri" panose="020F0502020204030204" pitchFamily="34" charset="0"/>
                        </a:rPr>
                        <a:t>          4,315,222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a:solidFill>
                            <a:srgbClr val="000000"/>
                          </a:solidFill>
                          <a:effectLst/>
                          <a:latin typeface="Calibri" panose="020F0502020204030204" pitchFamily="34" charset="0"/>
                        </a:rPr>
                        <a:t>       836,242,007 </a:t>
                      </a:r>
                    </a:p>
                  </a:txBody>
                  <a:tcPr marL="7620" marR="7620" marT="7620"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ap="flat" cmpd="sng" algn="ctr">
                      <a:noFill/>
                      <a:prstDash val="solid"/>
                      <a:round/>
                      <a:headEnd type="none" w="med" len="med"/>
                      <a:tailEnd type="none" w="med" len="med"/>
                    </a:lnBlToTr>
                  </a:tcPr>
                </a:tc>
                <a:extLst>
                  <a:ext uri="{0D108BD9-81ED-4DB2-BD59-A6C34878D82A}">
                    <a16:rowId xmlns:a16="http://schemas.microsoft.com/office/drawing/2014/main" val="1095606457"/>
                  </a:ext>
                </a:extLst>
              </a:tr>
              <a:tr h="504610">
                <a:tc>
                  <a:txBody>
                    <a:bodyPr/>
                    <a:lstStyle/>
                    <a:p>
                      <a:pPr algn="l" fontAlgn="b"/>
                      <a:r>
                        <a:rPr lang="en-US" sz="1600" b="0" u="none" strike="noStrike" dirty="0">
                          <a:solidFill>
                            <a:srgbClr val="000000"/>
                          </a:solidFill>
                          <a:effectLst/>
                        </a:rPr>
                        <a:t>High Need Small Cities &amp; Suburbs</a:t>
                      </a:r>
                      <a:endParaRPr lang="en-US" sz="1600" b="0" i="0" u="none" strike="noStrike" dirty="0">
                        <a:solidFill>
                          <a:srgbClr val="000000"/>
                        </a:solidFill>
                        <a:effectLst/>
                        <a:latin typeface="Calibri" panose="020F0502020204030204" pitchFamily="34" charset="0"/>
                      </a:endParaRPr>
                    </a:p>
                  </a:txBody>
                  <a:tcPr marL="7620" marR="7620" marT="7620" marB="0" anchor="ctr">
                    <a:lnR w="12700" cap="flat" cmpd="sng" algn="ctr">
                      <a:solidFill>
                        <a:schemeClr val="tx1"/>
                      </a:solidFill>
                      <a:prstDash val="solid"/>
                      <a:round/>
                      <a:headEnd type="none" w="med" len="med"/>
                      <a:tailEnd type="none" w="med" len="med"/>
                    </a:lnR>
                  </a:tcPr>
                </a:tc>
                <a:tc>
                  <a:txBody>
                    <a:bodyPr/>
                    <a:lstStyle/>
                    <a:p>
                      <a:pPr algn="r" fontAlgn="b"/>
                      <a:r>
                        <a:rPr lang="en-US" sz="1600" b="0" i="0" u="none" strike="noStrike" dirty="0">
                          <a:solidFill>
                            <a:srgbClr val="000000"/>
                          </a:solidFill>
                          <a:effectLst/>
                          <a:latin typeface="Calibri" panose="020F0502020204030204" pitchFamily="34" charset="0"/>
                        </a:rPr>
                        <a:t>           366,081,644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dirty="0">
                          <a:solidFill>
                            <a:srgbClr val="000000"/>
                          </a:solidFill>
                          <a:effectLst/>
                          <a:latin typeface="Calibri" panose="020F0502020204030204" pitchFamily="34" charset="0"/>
                        </a:rPr>
                        <a:t>     784,499,932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a:solidFill>
                            <a:srgbClr val="000000"/>
                          </a:solidFill>
                          <a:effectLst/>
                          <a:latin typeface="Calibri" panose="020F0502020204030204" pitchFamily="34" charset="0"/>
                        </a:rPr>
                        <a:t>     142,927,967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a:solidFill>
                            <a:srgbClr val="000000"/>
                          </a:solidFill>
                          <a:effectLst/>
                          <a:latin typeface="Calibri" panose="020F0502020204030204" pitchFamily="34" charset="0"/>
                        </a:rPr>
                        <a:t>    1,293,509,542 </a:t>
                      </a:r>
                    </a:p>
                  </a:txBody>
                  <a:tcPr marL="7620" marR="7620" marT="7620"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ap="flat" cmpd="sng" algn="ctr">
                      <a:noFill/>
                      <a:prstDash val="solid"/>
                      <a:round/>
                      <a:headEnd type="none" w="med" len="med"/>
                      <a:tailEnd type="none" w="med" len="med"/>
                    </a:lnBlToTr>
                  </a:tcPr>
                </a:tc>
                <a:extLst>
                  <a:ext uri="{0D108BD9-81ED-4DB2-BD59-A6C34878D82A}">
                    <a16:rowId xmlns:a16="http://schemas.microsoft.com/office/drawing/2014/main" val="207767333"/>
                  </a:ext>
                </a:extLst>
              </a:tr>
              <a:tr h="406533">
                <a:tc>
                  <a:txBody>
                    <a:bodyPr/>
                    <a:lstStyle/>
                    <a:p>
                      <a:pPr algn="l" fontAlgn="b"/>
                      <a:r>
                        <a:rPr lang="en-US" sz="1600" b="0" u="none" strike="noStrike" dirty="0">
                          <a:solidFill>
                            <a:srgbClr val="000000"/>
                          </a:solidFill>
                          <a:effectLst/>
                        </a:rPr>
                        <a:t>High Need Rural</a:t>
                      </a:r>
                      <a:endParaRPr lang="en-US" sz="1600" b="0" i="0" u="none" strike="noStrike" dirty="0">
                        <a:solidFill>
                          <a:srgbClr val="000000"/>
                        </a:solidFill>
                        <a:effectLst/>
                        <a:latin typeface="Calibri" panose="020F0502020204030204" pitchFamily="34" charset="0"/>
                      </a:endParaRPr>
                    </a:p>
                  </a:txBody>
                  <a:tcPr marL="7620" marR="7620" marT="7620" marB="0" anchor="ctr">
                    <a:lnR w="12700" cap="flat" cmpd="sng" algn="ctr">
                      <a:solidFill>
                        <a:schemeClr val="tx1"/>
                      </a:solidFill>
                      <a:prstDash val="solid"/>
                      <a:round/>
                      <a:headEnd type="none" w="med" len="med"/>
                      <a:tailEnd type="none" w="med" len="med"/>
                    </a:lnR>
                  </a:tcPr>
                </a:tc>
                <a:tc>
                  <a:txBody>
                    <a:bodyPr/>
                    <a:lstStyle/>
                    <a:p>
                      <a:pPr algn="r" fontAlgn="b"/>
                      <a:r>
                        <a:rPr lang="en-US" sz="1600" b="0" i="0" u="none" strike="noStrike">
                          <a:solidFill>
                            <a:srgbClr val="000000"/>
                          </a:solidFill>
                          <a:effectLst/>
                          <a:latin typeface="Calibri" panose="020F0502020204030204" pitchFamily="34" charset="0"/>
                        </a:rPr>
                        <a:t>           173,148,265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dirty="0">
                          <a:solidFill>
                            <a:srgbClr val="000000"/>
                          </a:solidFill>
                          <a:effectLst/>
                          <a:latin typeface="Calibri" panose="020F0502020204030204" pitchFamily="34" charset="0"/>
                        </a:rPr>
                        <a:t>     381,284,716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a:solidFill>
                            <a:srgbClr val="000000"/>
                          </a:solidFill>
                          <a:effectLst/>
                          <a:latin typeface="Calibri" panose="020F0502020204030204" pitchFamily="34" charset="0"/>
                        </a:rPr>
                        <a:t>     144,548,039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a:solidFill>
                            <a:srgbClr val="000000"/>
                          </a:solidFill>
                          <a:effectLst/>
                          <a:latin typeface="Calibri" panose="020F0502020204030204" pitchFamily="34" charset="0"/>
                        </a:rPr>
                        <a:t>       698,981,020 </a:t>
                      </a:r>
                    </a:p>
                  </a:txBody>
                  <a:tcPr marL="7620" marR="7620" marT="7620"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ap="flat" cmpd="sng" algn="ctr">
                      <a:noFill/>
                      <a:prstDash val="solid"/>
                      <a:round/>
                      <a:headEnd type="none" w="med" len="med"/>
                      <a:tailEnd type="none" w="med" len="med"/>
                    </a:lnBlToTr>
                  </a:tcPr>
                </a:tc>
                <a:extLst>
                  <a:ext uri="{0D108BD9-81ED-4DB2-BD59-A6C34878D82A}">
                    <a16:rowId xmlns:a16="http://schemas.microsoft.com/office/drawing/2014/main" val="2987269535"/>
                  </a:ext>
                </a:extLst>
              </a:tr>
              <a:tr h="406533">
                <a:tc>
                  <a:txBody>
                    <a:bodyPr/>
                    <a:lstStyle/>
                    <a:p>
                      <a:pPr algn="l" fontAlgn="b"/>
                      <a:r>
                        <a:rPr lang="en-US" sz="1600" b="0" u="none" strike="noStrike" dirty="0">
                          <a:solidFill>
                            <a:srgbClr val="000000"/>
                          </a:solidFill>
                          <a:effectLst/>
                        </a:rPr>
                        <a:t>Average Need</a:t>
                      </a:r>
                      <a:endParaRPr lang="en-US" sz="1600" b="0" i="0" u="none" strike="noStrike" dirty="0">
                        <a:solidFill>
                          <a:srgbClr val="000000"/>
                        </a:solidFill>
                        <a:effectLst/>
                        <a:latin typeface="Calibri" panose="020F0502020204030204" pitchFamily="34" charset="0"/>
                      </a:endParaRPr>
                    </a:p>
                  </a:txBody>
                  <a:tcPr marL="7620" marR="7620" marT="7620" marB="0" anchor="ctr">
                    <a:lnR w="12700" cap="flat" cmpd="sng" algn="ctr">
                      <a:solidFill>
                        <a:schemeClr val="tx1"/>
                      </a:solidFill>
                      <a:prstDash val="solid"/>
                      <a:round/>
                      <a:headEnd type="none" w="med" len="med"/>
                      <a:tailEnd type="none" w="med" len="med"/>
                    </a:lnR>
                  </a:tcPr>
                </a:tc>
                <a:tc>
                  <a:txBody>
                    <a:bodyPr/>
                    <a:lstStyle/>
                    <a:p>
                      <a:pPr algn="r" fontAlgn="b"/>
                      <a:r>
                        <a:rPr lang="en-US" sz="1600" b="0" i="0" u="none" strike="noStrike">
                          <a:solidFill>
                            <a:srgbClr val="000000"/>
                          </a:solidFill>
                          <a:effectLst/>
                          <a:latin typeface="Calibri" panose="020F0502020204030204" pitchFamily="34" charset="0"/>
                        </a:rPr>
                        <a:t>           683,216,191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dirty="0">
                          <a:solidFill>
                            <a:srgbClr val="000000"/>
                          </a:solidFill>
                          <a:effectLst/>
                          <a:latin typeface="Calibri" panose="020F0502020204030204" pitchFamily="34" charset="0"/>
                        </a:rPr>
                        <a:t>     854,052,231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dirty="0">
                          <a:solidFill>
                            <a:srgbClr val="000000"/>
                          </a:solidFill>
                          <a:effectLst/>
                          <a:latin typeface="Calibri" panose="020F0502020204030204" pitchFamily="34" charset="0"/>
                        </a:rPr>
                        <a:t>     316,032,090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a:solidFill>
                            <a:srgbClr val="000000"/>
                          </a:solidFill>
                          <a:effectLst/>
                          <a:latin typeface="Calibri" panose="020F0502020204030204" pitchFamily="34" charset="0"/>
                        </a:rPr>
                        <a:t>    1,853,300,512 </a:t>
                      </a:r>
                    </a:p>
                  </a:txBody>
                  <a:tcPr marL="7620" marR="7620" marT="7620" marB="0" anchor="b">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ap="flat" cmpd="sng" algn="ctr">
                      <a:noFill/>
                      <a:prstDash val="solid"/>
                      <a:round/>
                      <a:headEnd type="none" w="med" len="med"/>
                      <a:tailEnd type="none" w="med" len="med"/>
                    </a:lnBlToTr>
                  </a:tcPr>
                </a:tc>
                <a:extLst>
                  <a:ext uri="{0D108BD9-81ED-4DB2-BD59-A6C34878D82A}">
                    <a16:rowId xmlns:a16="http://schemas.microsoft.com/office/drawing/2014/main" val="2373927020"/>
                  </a:ext>
                </a:extLst>
              </a:tr>
              <a:tr h="360204">
                <a:tc>
                  <a:txBody>
                    <a:bodyPr/>
                    <a:lstStyle/>
                    <a:p>
                      <a:pPr algn="l" fontAlgn="b"/>
                      <a:r>
                        <a:rPr lang="en-US" sz="1600" b="0" u="none" strike="noStrike" dirty="0">
                          <a:solidFill>
                            <a:srgbClr val="000000"/>
                          </a:solidFill>
                          <a:effectLst/>
                        </a:rPr>
                        <a:t>Low Need</a:t>
                      </a:r>
                      <a:endParaRPr lang="en-US" sz="1600" b="0" i="0" u="none" strike="noStrike" dirty="0">
                        <a:solidFill>
                          <a:srgbClr val="000000"/>
                        </a:solidFill>
                        <a:effectLst/>
                        <a:latin typeface="Calibri" panose="020F0502020204030204" pitchFamily="34" charset="0"/>
                      </a:endParaRPr>
                    </a:p>
                  </a:txBody>
                  <a:tcPr marL="7620" marR="7620" marT="762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panose="020F0502020204030204" pitchFamily="34" charset="0"/>
                        </a:rPr>
                        <a:t>           209,871,949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dirty="0">
                          <a:solidFill>
                            <a:srgbClr val="000000"/>
                          </a:solidFill>
                          <a:effectLst/>
                          <a:latin typeface="Calibri" panose="020F0502020204030204" pitchFamily="34" charset="0"/>
                        </a:rPr>
                        <a:t>     146,304,717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dirty="0">
                          <a:solidFill>
                            <a:srgbClr val="000000"/>
                          </a:solidFill>
                          <a:effectLst/>
                          <a:latin typeface="Calibri" panose="020F0502020204030204" pitchFamily="34" charset="0"/>
                        </a:rPr>
                        <a:t>       21,390,982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r" fontAlgn="b"/>
                      <a:r>
                        <a:rPr lang="en-US" sz="1600" b="0" i="0" u="none" strike="noStrike" dirty="0">
                          <a:solidFill>
                            <a:srgbClr val="000000"/>
                          </a:solidFill>
                          <a:effectLst/>
                          <a:latin typeface="Calibri" panose="020F0502020204030204" pitchFamily="34" charset="0"/>
                        </a:rPr>
                        <a:t>       377,567,648 </a:t>
                      </a:r>
                    </a:p>
                  </a:txBody>
                  <a:tcPr marL="7620" marR="7620" marT="7620" marB="0" anchor="b">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extLst>
                  <a:ext uri="{0D108BD9-81ED-4DB2-BD59-A6C34878D82A}">
                    <a16:rowId xmlns:a16="http://schemas.microsoft.com/office/drawing/2014/main" val="1610018095"/>
                  </a:ext>
                </a:extLst>
              </a:tr>
              <a:tr h="395931">
                <a:tc gridSpan="5">
                  <a:txBody>
                    <a:bodyPr/>
                    <a:lstStyle/>
                    <a:p>
                      <a:r>
                        <a:rPr lang="en-US" sz="1400" b="1" dirty="0"/>
                        <a:t>SOURCE:</a:t>
                      </a:r>
                      <a:r>
                        <a:rPr lang="en-US" sz="1400" dirty="0"/>
                        <a:t>  Compiled by NYSCOSS from NYSED School Aid data</a:t>
                      </a:r>
                    </a:p>
                  </a:txBody>
                  <a:tcPr>
                    <a:lnT w="12700" cap="flat" cmpd="sng" algn="ctr">
                      <a:solidFill>
                        <a:schemeClr val="tx1"/>
                      </a:solidFill>
                      <a:prstDash val="solid"/>
                      <a:round/>
                      <a:headEnd type="none" w="med" len="med"/>
                      <a:tailEnd type="none" w="med" len="med"/>
                    </a:lnT>
                  </a:tcPr>
                </a:tc>
                <a:tc hMerge="1">
                  <a:txBody>
                    <a:bodyPr/>
                    <a:lstStyle/>
                    <a:p>
                      <a:endParaRPr lang="en-US" sz="1100" dirty="0"/>
                    </a:p>
                  </a:txBody>
                  <a:tcPr>
                    <a:lnT w="12700" cap="flat" cmpd="sng" algn="ctr">
                      <a:solidFill>
                        <a:schemeClr val="tx1"/>
                      </a:solidFill>
                      <a:prstDash val="solid"/>
                      <a:round/>
                      <a:headEnd type="none" w="med" len="med"/>
                      <a:tailEnd type="none" w="med" len="med"/>
                    </a:lnT>
                  </a:tcPr>
                </a:tc>
                <a:tc hMerge="1">
                  <a:txBody>
                    <a:bodyPr/>
                    <a:lstStyle/>
                    <a:p>
                      <a:endParaRPr lang="en-US" sz="1100" dirty="0"/>
                    </a:p>
                  </a:txBody>
                  <a:tcPr>
                    <a:lnT>
                      <a:noFill/>
                    </a:lnT>
                  </a:tcPr>
                </a:tc>
                <a:tc hMerge="1">
                  <a:txBody>
                    <a:bodyPr/>
                    <a:lstStyle/>
                    <a:p>
                      <a:endParaRPr lang="en-US" sz="1100" dirty="0"/>
                    </a:p>
                  </a:txBody>
                  <a:tcPr>
                    <a:lnT>
                      <a:noFill/>
                    </a:lnT>
                  </a:tcPr>
                </a:tc>
                <a:tc hMerge="1">
                  <a:txBody>
                    <a:bodyPr/>
                    <a:lstStyle/>
                    <a:p>
                      <a:endParaRPr lang="en-US" sz="1100" dirty="0"/>
                    </a:p>
                  </a:txBody>
                  <a:tcPr>
                    <a:lnT>
                      <a:noFill/>
                    </a:lnT>
                  </a:tcPr>
                </a:tc>
                <a:extLst>
                  <a:ext uri="{0D108BD9-81ED-4DB2-BD59-A6C34878D82A}">
                    <a16:rowId xmlns:a16="http://schemas.microsoft.com/office/drawing/2014/main" val="722116297"/>
                  </a:ext>
                </a:extLst>
              </a:tr>
            </a:tbl>
          </a:graphicData>
        </a:graphic>
      </p:graphicFrame>
      <p:sp>
        <p:nvSpPr>
          <p:cNvPr id="6" name="Slide Number Placeholder 5">
            <a:extLst>
              <a:ext uri="{FF2B5EF4-FFF2-40B4-BE49-F238E27FC236}">
                <a16:creationId xmlns:a16="http://schemas.microsoft.com/office/drawing/2014/main" id="{6A00DC8C-A19C-4EC9-B7DB-FA8113D84153}"/>
              </a:ext>
            </a:extLst>
          </p:cNvPr>
          <p:cNvSpPr>
            <a:spLocks noGrp="1"/>
          </p:cNvSpPr>
          <p:nvPr>
            <p:ph type="sldNum" sz="quarter" idx="12"/>
          </p:nvPr>
        </p:nvSpPr>
        <p:spPr/>
        <p:txBody>
          <a:bodyPr/>
          <a:lstStyle/>
          <a:p>
            <a:fld id="{64AE005B-37F4-4808-8017-8FCC5ABDD2BB}" type="slidenum">
              <a:rPr lang="en-US" sz="1400" b="1" smtClean="0">
                <a:solidFill>
                  <a:schemeClr val="accent1">
                    <a:lumMod val="75000"/>
                  </a:schemeClr>
                </a:solidFill>
              </a:rPr>
              <a:t>8</a:t>
            </a:fld>
            <a:endParaRPr lang="en-US" sz="1400" b="1" dirty="0">
              <a:solidFill>
                <a:schemeClr val="accent1">
                  <a:lumMod val="75000"/>
                </a:schemeClr>
              </a:solidFill>
            </a:endParaRPr>
          </a:p>
        </p:txBody>
      </p:sp>
      <p:sp>
        <p:nvSpPr>
          <p:cNvPr id="4" name="Title 3">
            <a:extLst>
              <a:ext uri="{FF2B5EF4-FFF2-40B4-BE49-F238E27FC236}">
                <a16:creationId xmlns:a16="http://schemas.microsoft.com/office/drawing/2014/main" id="{05247F84-2B69-44AB-8546-A6BACBACEC3A}"/>
              </a:ext>
            </a:extLst>
          </p:cNvPr>
          <p:cNvSpPr txBox="1">
            <a:spLocks/>
          </p:cNvSpPr>
          <p:nvPr/>
        </p:nvSpPr>
        <p:spPr bwMode="auto">
          <a:xfrm>
            <a:off x="764499" y="374754"/>
            <a:ext cx="10475230" cy="1030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fontAlgn="auto" hangingPunct="1">
              <a:spcAft>
                <a:spcPts val="0"/>
              </a:spcAft>
              <a:defRPr/>
            </a:pPr>
            <a:r>
              <a:rPr lang="en-US" sz="3600" b="1" dirty="0">
                <a:solidFill>
                  <a:schemeClr val="accent1">
                    <a:lumMod val="75000"/>
                  </a:schemeClr>
                </a:solidFill>
                <a:effectLst>
                  <a:outerShdw blurRad="38100" dist="38100" dir="2700000" algn="tl">
                    <a:srgbClr val="000000">
                      <a:alpha val="43137"/>
                    </a:srgbClr>
                  </a:outerShdw>
                </a:effectLst>
              </a:rPr>
              <a:t>Another aspect of ARPA funding…</a:t>
            </a:r>
          </a:p>
        </p:txBody>
      </p:sp>
      <p:cxnSp>
        <p:nvCxnSpPr>
          <p:cNvPr id="5" name="Straight Connector 4">
            <a:extLst>
              <a:ext uri="{FF2B5EF4-FFF2-40B4-BE49-F238E27FC236}">
                <a16:creationId xmlns:a16="http://schemas.microsoft.com/office/drawing/2014/main" id="{F97FDB28-F017-411D-B3DC-7B706855EDDA}"/>
              </a:ext>
            </a:extLst>
          </p:cNvPr>
          <p:cNvCxnSpPr>
            <a:cxnSpLocks/>
          </p:cNvCxnSpPr>
          <p:nvPr/>
        </p:nvCxnSpPr>
        <p:spPr>
          <a:xfrm flipV="1">
            <a:off x="838200" y="1232812"/>
            <a:ext cx="10515600" cy="0"/>
          </a:xfrm>
          <a:prstGeom prst="line">
            <a:avLst/>
          </a:prstGeom>
          <a:ln w="5397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3FB0B401-AB04-46C1-B0DA-8CB1F6786D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459" y="5510228"/>
            <a:ext cx="1370615" cy="1071042"/>
          </a:xfrm>
          <a:prstGeom prst="rect">
            <a:avLst/>
          </a:prstGeom>
        </p:spPr>
      </p:pic>
      <p:sp>
        <p:nvSpPr>
          <p:cNvPr id="7" name="Rectangle: Rounded Corners 6">
            <a:extLst>
              <a:ext uri="{FF2B5EF4-FFF2-40B4-BE49-F238E27FC236}">
                <a16:creationId xmlns:a16="http://schemas.microsoft.com/office/drawing/2014/main" id="{B11D0BDA-2312-4900-B273-E55CF6109B21}"/>
              </a:ext>
            </a:extLst>
          </p:cNvPr>
          <p:cNvSpPr/>
          <p:nvPr/>
        </p:nvSpPr>
        <p:spPr>
          <a:xfrm>
            <a:off x="7620000" y="1232812"/>
            <a:ext cx="1727200" cy="3874895"/>
          </a:xfrm>
          <a:prstGeom prst="roundRect">
            <a:avLst/>
          </a:prstGeom>
          <a:solidFill>
            <a:srgbClr val="C00000">
              <a:alpha val="1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933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247F84-2B69-44AB-8546-A6BACBACEC3A}"/>
              </a:ext>
            </a:extLst>
          </p:cNvPr>
          <p:cNvSpPr txBox="1">
            <a:spLocks/>
          </p:cNvSpPr>
          <p:nvPr/>
        </p:nvSpPr>
        <p:spPr bwMode="auto">
          <a:xfrm>
            <a:off x="838200" y="225696"/>
            <a:ext cx="10475230" cy="1030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fontAlgn="auto" hangingPunct="1">
              <a:spcAft>
                <a:spcPts val="0"/>
              </a:spcAft>
              <a:defRPr/>
            </a:pPr>
            <a:r>
              <a:rPr lang="en-US" sz="2800" b="1" dirty="0">
                <a:solidFill>
                  <a:schemeClr val="accent1">
                    <a:lumMod val="75000"/>
                  </a:schemeClr>
                </a:solidFill>
                <a:effectLst>
                  <a:outerShdw blurRad="38100" dist="38100" dir="2700000" algn="tl">
                    <a:srgbClr val="000000">
                      <a:alpha val="43137"/>
                    </a:srgbClr>
                  </a:outerShdw>
                </a:effectLst>
              </a:rPr>
              <a:t>The state budget requires districts to develop a multi-year plan for use of ARPA funding</a:t>
            </a:r>
            <a:endParaRPr lang="en-US" sz="2800" b="1" i="1" u="sng" dirty="0">
              <a:solidFill>
                <a:schemeClr val="accent1">
                  <a:lumMod val="75000"/>
                </a:schemeClr>
              </a:solidFill>
              <a:effectLst>
                <a:outerShdw blurRad="38100" dist="38100" dir="2700000" algn="tl">
                  <a:srgbClr val="000000">
                    <a:alpha val="43137"/>
                  </a:srgbClr>
                </a:outerShdw>
              </a:effectLst>
            </a:endParaRPr>
          </a:p>
        </p:txBody>
      </p:sp>
      <p:cxnSp>
        <p:nvCxnSpPr>
          <p:cNvPr id="5" name="Straight Connector 4">
            <a:extLst>
              <a:ext uri="{FF2B5EF4-FFF2-40B4-BE49-F238E27FC236}">
                <a16:creationId xmlns:a16="http://schemas.microsoft.com/office/drawing/2014/main" id="{F97FDB28-F017-411D-B3DC-7B706855EDDA}"/>
              </a:ext>
            </a:extLst>
          </p:cNvPr>
          <p:cNvCxnSpPr>
            <a:cxnSpLocks/>
          </p:cNvCxnSpPr>
          <p:nvPr/>
        </p:nvCxnSpPr>
        <p:spPr>
          <a:xfrm flipV="1">
            <a:off x="838200" y="1232812"/>
            <a:ext cx="10515600" cy="0"/>
          </a:xfrm>
          <a:prstGeom prst="line">
            <a:avLst/>
          </a:prstGeom>
          <a:ln w="5397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6A00DC8C-A19C-4EC9-B7DB-FA8113D84153}"/>
              </a:ext>
            </a:extLst>
          </p:cNvPr>
          <p:cNvSpPr>
            <a:spLocks noGrp="1"/>
          </p:cNvSpPr>
          <p:nvPr>
            <p:ph type="sldNum" sz="quarter" idx="12"/>
          </p:nvPr>
        </p:nvSpPr>
        <p:spPr/>
        <p:txBody>
          <a:bodyPr/>
          <a:lstStyle/>
          <a:p>
            <a:fld id="{64AE005B-37F4-4808-8017-8FCC5ABDD2BB}" type="slidenum">
              <a:rPr lang="en-US" sz="1400" b="1" smtClean="0">
                <a:solidFill>
                  <a:schemeClr val="accent1">
                    <a:lumMod val="75000"/>
                  </a:schemeClr>
                </a:solidFill>
              </a:rPr>
              <a:t>9</a:t>
            </a:fld>
            <a:endParaRPr lang="en-US" sz="1400" b="1" dirty="0">
              <a:solidFill>
                <a:schemeClr val="accent1">
                  <a:lumMod val="75000"/>
                </a:schemeClr>
              </a:solidFill>
            </a:endParaRPr>
          </a:p>
        </p:txBody>
      </p:sp>
      <p:pic>
        <p:nvPicPr>
          <p:cNvPr id="12" name="Picture 11">
            <a:extLst>
              <a:ext uri="{FF2B5EF4-FFF2-40B4-BE49-F238E27FC236}">
                <a16:creationId xmlns:a16="http://schemas.microsoft.com/office/drawing/2014/main" id="{3FB0B401-AB04-46C1-B0DA-8CB1F6786D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459" y="5510228"/>
            <a:ext cx="1370615" cy="1071042"/>
          </a:xfrm>
          <a:prstGeom prst="rect">
            <a:avLst/>
          </a:prstGeom>
        </p:spPr>
      </p:pic>
      <p:sp>
        <p:nvSpPr>
          <p:cNvPr id="9" name="TextBox 8">
            <a:extLst>
              <a:ext uri="{FF2B5EF4-FFF2-40B4-BE49-F238E27FC236}">
                <a16:creationId xmlns:a16="http://schemas.microsoft.com/office/drawing/2014/main" id="{2D71316E-DA9B-454A-83F0-45BDAC1DBC15}"/>
              </a:ext>
            </a:extLst>
          </p:cNvPr>
          <p:cNvSpPr txBox="1"/>
          <p:nvPr/>
        </p:nvSpPr>
        <p:spPr>
          <a:xfrm>
            <a:off x="797830" y="1427769"/>
            <a:ext cx="10748711" cy="4035015"/>
          </a:xfrm>
          <a:prstGeom prst="rect">
            <a:avLst/>
          </a:prstGeom>
          <a:noFill/>
        </p:spPr>
        <p:txBody>
          <a:bodyPr wrap="square">
            <a:spAutoFit/>
          </a:bodyPr>
          <a:lstStyle/>
          <a:p>
            <a:pPr marL="0" marR="0">
              <a:lnSpc>
                <a:spcPts val="1680"/>
              </a:lnSpc>
              <a:spcBef>
                <a:spcPts val="0"/>
              </a:spcBef>
              <a:spcAft>
                <a:spcPts val="0"/>
              </a:spcAft>
            </a:pPr>
            <a:r>
              <a:rPr lang="en-US" sz="1400" i="1" dirty="0">
                <a:solidFill>
                  <a:srgbClr val="515151"/>
                </a:solidFill>
                <a:effectLst/>
                <a:ea typeface="Calibri" panose="020F0502020204030204" pitchFamily="34" charset="0"/>
              </a:rPr>
              <a:t>§ 9-a.</a:t>
            </a:r>
            <a:r>
              <a:rPr lang="en-US" sz="1400" b="1" i="1" u="sng" dirty="0">
                <a:solidFill>
                  <a:srgbClr val="515151"/>
                </a:solidFill>
                <a:effectLst/>
                <a:ea typeface="Calibri" panose="020F0502020204030204" pitchFamily="34" charset="0"/>
              </a:rPr>
              <a:t> On or before July 1, 2021</a:t>
            </a:r>
            <a:r>
              <a:rPr lang="en-US" sz="1400" i="1" dirty="0">
                <a:solidFill>
                  <a:srgbClr val="515151"/>
                </a:solidFill>
                <a:effectLst/>
                <a:ea typeface="Calibri" panose="020F0502020204030204" pitchFamily="34" charset="0"/>
              </a:rPr>
              <a:t>, every local educational agency receiving funding from the elementary and secondary school emergency relief fund allocated by the American rescue plan act of 2021 shall be required </a:t>
            </a:r>
            <a:r>
              <a:rPr lang="en-US" sz="1400" b="1" i="1" u="sng" dirty="0">
                <a:solidFill>
                  <a:srgbClr val="515151"/>
                </a:solidFill>
                <a:effectLst/>
                <a:ea typeface="Calibri" panose="020F0502020204030204" pitchFamily="34" charset="0"/>
              </a:rPr>
              <a:t>to post on its website</a:t>
            </a:r>
            <a:r>
              <a:rPr lang="en-US" sz="1400" i="1" u="sng" dirty="0">
                <a:solidFill>
                  <a:srgbClr val="515151"/>
                </a:solidFill>
                <a:effectLst/>
                <a:ea typeface="Calibri" panose="020F0502020204030204" pitchFamily="34" charset="0"/>
              </a:rPr>
              <a:t> </a:t>
            </a:r>
            <a:r>
              <a:rPr lang="en-US" sz="1400" b="1" i="1" u="sng" dirty="0">
                <a:solidFill>
                  <a:srgbClr val="515151"/>
                </a:solidFill>
                <a:effectLst/>
                <a:ea typeface="Calibri" panose="020F0502020204030204" pitchFamily="34" charset="0"/>
              </a:rPr>
              <a:t>a plan by school year </a:t>
            </a:r>
            <a:r>
              <a:rPr lang="en-US" sz="1400" i="1" dirty="0">
                <a:solidFill>
                  <a:srgbClr val="515151"/>
                </a:solidFill>
                <a:effectLst/>
                <a:ea typeface="Calibri" panose="020F0502020204030204" pitchFamily="34" charset="0"/>
              </a:rPr>
              <a:t>of how such funds will be expended and how the local educational agency </a:t>
            </a:r>
            <a:r>
              <a:rPr lang="en-US" sz="1400" dirty="0">
                <a:solidFill>
                  <a:srgbClr val="515151"/>
                </a:solidFill>
                <a:effectLst/>
                <a:ea typeface="Calibri" panose="020F0502020204030204" pitchFamily="34" charset="0"/>
              </a:rPr>
              <a:t>will </a:t>
            </a:r>
            <a:r>
              <a:rPr lang="en-US" sz="1400" b="1" i="1" u="sng" dirty="0">
                <a:solidFill>
                  <a:srgbClr val="515151"/>
                </a:solidFill>
                <a:effectLst/>
                <a:ea typeface="Calibri" panose="020F0502020204030204" pitchFamily="34" charset="0"/>
              </a:rPr>
              <a:t>prioritize spending on non-recurring expenses</a:t>
            </a:r>
            <a:r>
              <a:rPr lang="en-US" sz="1400" b="1" i="1" dirty="0">
                <a:solidFill>
                  <a:srgbClr val="515151"/>
                </a:solidFill>
                <a:effectLst/>
                <a:ea typeface="Calibri" panose="020F0502020204030204" pitchFamily="34" charset="0"/>
              </a:rPr>
              <a:t> </a:t>
            </a:r>
            <a:r>
              <a:rPr lang="en-US" sz="1400" i="1" dirty="0">
                <a:solidFill>
                  <a:srgbClr val="515151"/>
                </a:solidFill>
                <a:effectLst/>
                <a:ea typeface="Calibri" panose="020F0502020204030204" pitchFamily="34" charset="0"/>
              </a:rPr>
              <a:t>in the areas of: </a:t>
            </a:r>
            <a:endParaRPr lang="en-US" sz="1600" i="1" dirty="0">
              <a:effectLst/>
              <a:ea typeface="Calibri" panose="020F0502020204030204" pitchFamily="34" charset="0"/>
            </a:endParaRPr>
          </a:p>
          <a:p>
            <a:pPr marL="174625" marR="0" lvl="0" indent="-174625">
              <a:lnSpc>
                <a:spcPts val="1680"/>
              </a:lnSpc>
              <a:spcBef>
                <a:spcPts val="0"/>
              </a:spcBef>
              <a:spcAft>
                <a:spcPts val="0"/>
              </a:spcAft>
              <a:buSzPts val="1000"/>
              <a:buFont typeface="Symbol" panose="05050102010706020507" pitchFamily="18" charset="2"/>
              <a:buChar char=""/>
              <a:tabLst>
                <a:tab pos="457200" algn="l"/>
              </a:tabLst>
            </a:pPr>
            <a:r>
              <a:rPr lang="en-US" sz="1400" i="1" dirty="0">
                <a:solidFill>
                  <a:srgbClr val="515151"/>
                </a:solidFill>
                <a:effectLst/>
                <a:ea typeface="Times New Roman" panose="02020603050405020304" pitchFamily="18" charset="0"/>
              </a:rPr>
              <a:t>safely returning students to in-person instruction; </a:t>
            </a:r>
            <a:endParaRPr lang="en-US" sz="1600" i="1" dirty="0">
              <a:solidFill>
                <a:srgbClr val="515151"/>
              </a:solidFill>
              <a:effectLst/>
              <a:ea typeface="Calibri" panose="020F0502020204030204" pitchFamily="34" charset="0"/>
            </a:endParaRPr>
          </a:p>
          <a:p>
            <a:pPr marL="174625" marR="0" lvl="0" indent="-174625">
              <a:lnSpc>
                <a:spcPts val="1680"/>
              </a:lnSpc>
              <a:spcBef>
                <a:spcPts val="0"/>
              </a:spcBef>
              <a:spcAft>
                <a:spcPts val="0"/>
              </a:spcAft>
              <a:buSzPts val="1000"/>
              <a:buFont typeface="Symbol" panose="05050102010706020507" pitchFamily="18" charset="2"/>
              <a:buChar char=""/>
              <a:tabLst>
                <a:tab pos="457200" algn="l"/>
              </a:tabLst>
            </a:pPr>
            <a:r>
              <a:rPr lang="en-US" sz="1400" i="1" dirty="0">
                <a:solidFill>
                  <a:srgbClr val="515151"/>
                </a:solidFill>
                <a:effectLst/>
                <a:ea typeface="Times New Roman" panose="02020603050405020304" pitchFamily="18" charset="0"/>
              </a:rPr>
              <a:t>maximizing in-person instruction time; </a:t>
            </a:r>
            <a:endParaRPr lang="en-US" sz="1600" i="1" dirty="0">
              <a:solidFill>
                <a:srgbClr val="515151"/>
              </a:solidFill>
              <a:effectLst/>
              <a:ea typeface="Calibri" panose="020F0502020204030204" pitchFamily="34" charset="0"/>
            </a:endParaRPr>
          </a:p>
          <a:p>
            <a:pPr marL="174625" marR="0" lvl="0" indent="-174625">
              <a:lnSpc>
                <a:spcPts val="1680"/>
              </a:lnSpc>
              <a:spcBef>
                <a:spcPts val="0"/>
              </a:spcBef>
              <a:spcAft>
                <a:spcPts val="0"/>
              </a:spcAft>
              <a:buSzPts val="1000"/>
              <a:buFont typeface="Symbol" panose="05050102010706020507" pitchFamily="18" charset="2"/>
              <a:buChar char=""/>
              <a:tabLst>
                <a:tab pos="457200" algn="l"/>
              </a:tabLst>
            </a:pPr>
            <a:r>
              <a:rPr lang="en-US" sz="1400" i="1" dirty="0">
                <a:solidFill>
                  <a:srgbClr val="515151"/>
                </a:solidFill>
                <a:effectLst/>
                <a:ea typeface="Times New Roman" panose="02020603050405020304" pitchFamily="18" charset="0"/>
              </a:rPr>
              <a:t>operating schools and meeting the needs of students; </a:t>
            </a:r>
            <a:endParaRPr lang="en-US" sz="1600" i="1" dirty="0">
              <a:solidFill>
                <a:srgbClr val="515151"/>
              </a:solidFill>
              <a:effectLst/>
              <a:ea typeface="Calibri" panose="020F0502020204030204" pitchFamily="34" charset="0"/>
            </a:endParaRPr>
          </a:p>
          <a:p>
            <a:pPr marL="174625" marR="0" lvl="0" indent="-174625">
              <a:lnSpc>
                <a:spcPts val="1680"/>
              </a:lnSpc>
              <a:spcBef>
                <a:spcPts val="0"/>
              </a:spcBef>
              <a:spcAft>
                <a:spcPts val="0"/>
              </a:spcAft>
              <a:buSzPts val="1000"/>
              <a:buFont typeface="Symbol" panose="05050102010706020507" pitchFamily="18" charset="2"/>
              <a:buChar char=""/>
              <a:tabLst>
                <a:tab pos="457200" algn="l"/>
              </a:tabLst>
            </a:pPr>
            <a:r>
              <a:rPr lang="en-US" sz="1400" i="1" dirty="0">
                <a:solidFill>
                  <a:srgbClr val="515151"/>
                </a:solidFill>
                <a:effectLst/>
                <a:ea typeface="Times New Roman" panose="02020603050405020304" pitchFamily="18" charset="0"/>
              </a:rPr>
              <a:t>purchasing educational technology; </a:t>
            </a:r>
            <a:endParaRPr lang="en-US" sz="1600" i="1" dirty="0">
              <a:solidFill>
                <a:srgbClr val="515151"/>
              </a:solidFill>
              <a:effectLst/>
              <a:ea typeface="Calibri" panose="020F0502020204030204" pitchFamily="34" charset="0"/>
            </a:endParaRPr>
          </a:p>
          <a:p>
            <a:pPr marL="174625" marR="0" lvl="0" indent="-174625">
              <a:lnSpc>
                <a:spcPts val="1680"/>
              </a:lnSpc>
              <a:spcBef>
                <a:spcPts val="0"/>
              </a:spcBef>
              <a:spcAft>
                <a:spcPts val="0"/>
              </a:spcAft>
              <a:buSzPts val="1000"/>
              <a:buFont typeface="Symbol" panose="05050102010706020507" pitchFamily="18" charset="2"/>
              <a:buChar char=""/>
              <a:tabLst>
                <a:tab pos="457200" algn="l"/>
              </a:tabLst>
            </a:pPr>
            <a:r>
              <a:rPr lang="en-US" sz="1400" i="1" dirty="0">
                <a:solidFill>
                  <a:srgbClr val="515151"/>
                </a:solidFill>
                <a:effectLst/>
                <a:ea typeface="Times New Roman" panose="02020603050405020304" pitchFamily="18" charset="0"/>
              </a:rPr>
              <a:t>addressing the impacts of the COVID-19 pandemic on students, including the impacts of interrupted instruction and learning loss and the impacts on low- income students, children with disabilities, English language learners, and students experiencing homelessness; </a:t>
            </a:r>
            <a:endParaRPr lang="en-US" sz="1600" i="1" dirty="0">
              <a:solidFill>
                <a:srgbClr val="515151"/>
              </a:solidFill>
              <a:effectLst/>
              <a:ea typeface="Calibri" panose="020F0502020204030204" pitchFamily="34" charset="0"/>
            </a:endParaRPr>
          </a:p>
          <a:p>
            <a:pPr marL="174625" marR="0" lvl="0" indent="-174625">
              <a:lnSpc>
                <a:spcPts val="1680"/>
              </a:lnSpc>
              <a:spcBef>
                <a:spcPts val="0"/>
              </a:spcBef>
              <a:spcAft>
                <a:spcPts val="0"/>
              </a:spcAft>
              <a:buSzPts val="1000"/>
              <a:buFont typeface="Symbol" panose="05050102010706020507" pitchFamily="18" charset="2"/>
              <a:buChar char=""/>
              <a:tabLst>
                <a:tab pos="457200" algn="l"/>
              </a:tabLst>
            </a:pPr>
            <a:r>
              <a:rPr lang="en-US" sz="1400" i="1" dirty="0">
                <a:solidFill>
                  <a:srgbClr val="515151"/>
                </a:solidFill>
                <a:effectLst/>
                <a:ea typeface="Times New Roman" panose="02020603050405020304" pitchFamily="18" charset="0"/>
              </a:rPr>
              <a:t>implementing evidence-based strategies to meet students' social, emotional, mental health, and academic needs; offering evidence-based summer, afterschool, and other extended learning and enrichment programs; </a:t>
            </a:r>
            <a:endParaRPr lang="en-US" sz="1600" i="1" dirty="0">
              <a:solidFill>
                <a:srgbClr val="515151"/>
              </a:solidFill>
              <a:effectLst/>
              <a:ea typeface="Calibri" panose="020F0502020204030204" pitchFamily="34" charset="0"/>
            </a:endParaRPr>
          </a:p>
          <a:p>
            <a:pPr marL="174625" marR="0" lvl="0" indent="-174625">
              <a:lnSpc>
                <a:spcPts val="1200"/>
              </a:lnSpc>
              <a:spcBef>
                <a:spcPts val="0"/>
              </a:spcBef>
              <a:spcAft>
                <a:spcPts val="0"/>
              </a:spcAft>
              <a:buSzPts val="1000"/>
              <a:buFont typeface="Symbol" panose="05050102010706020507" pitchFamily="18" charset="2"/>
              <a:buChar char=""/>
              <a:tabLst>
                <a:tab pos="457200" algn="l"/>
              </a:tabLst>
            </a:pPr>
            <a:r>
              <a:rPr lang="en-US" sz="1400" i="1" dirty="0">
                <a:solidFill>
                  <a:srgbClr val="515151"/>
                </a:solidFill>
                <a:effectLst/>
                <a:ea typeface="Times New Roman" panose="02020603050405020304" pitchFamily="18" charset="0"/>
              </a:rPr>
              <a:t>supporting early childhood education. </a:t>
            </a:r>
            <a:br>
              <a:rPr lang="en-US" sz="1400" i="1" dirty="0">
                <a:solidFill>
                  <a:srgbClr val="515151"/>
                </a:solidFill>
                <a:effectLst/>
                <a:ea typeface="Times New Roman" panose="02020603050405020304" pitchFamily="18" charset="0"/>
              </a:rPr>
            </a:br>
            <a:endParaRPr lang="en-US" sz="1050" i="1" dirty="0">
              <a:solidFill>
                <a:srgbClr val="515151"/>
              </a:solidFill>
              <a:ea typeface="Times New Roman" panose="02020603050405020304" pitchFamily="18" charset="0"/>
            </a:endParaRPr>
          </a:p>
          <a:p>
            <a:pPr marR="0" lvl="0">
              <a:lnSpc>
                <a:spcPts val="1680"/>
              </a:lnSpc>
              <a:spcBef>
                <a:spcPts val="0"/>
              </a:spcBef>
              <a:spcAft>
                <a:spcPts val="1200"/>
              </a:spcAft>
              <a:buSzPts val="1000"/>
              <a:tabLst>
                <a:tab pos="457200" algn="l"/>
              </a:tabLst>
            </a:pPr>
            <a:r>
              <a:rPr lang="en-US" sz="1400" i="1" dirty="0">
                <a:solidFill>
                  <a:srgbClr val="515151"/>
                </a:solidFill>
                <a:effectLst/>
                <a:ea typeface="Calibri" panose="020F0502020204030204" pitchFamily="34" charset="0"/>
              </a:rPr>
              <a:t>Provided further, </a:t>
            </a:r>
            <a:r>
              <a:rPr lang="en-US" sz="1400" b="1" i="1" u="sng" dirty="0">
                <a:solidFill>
                  <a:srgbClr val="515151"/>
                </a:solidFill>
                <a:effectLst/>
                <a:ea typeface="Calibri" panose="020F0502020204030204" pitchFamily="34" charset="0"/>
              </a:rPr>
              <a:t>that local educational agencies shall identify any programs utilizing such funding that are expected to continue beyond the availability of such federal funds and identify local funds that will be used to maintain such programs in order to minimize disruption </a:t>
            </a:r>
            <a:r>
              <a:rPr lang="en-US" sz="1400" i="1" dirty="0">
                <a:solidFill>
                  <a:srgbClr val="515151"/>
                </a:solidFill>
                <a:effectLst/>
                <a:ea typeface="Calibri" panose="020F0502020204030204" pitchFamily="34" charset="0"/>
              </a:rPr>
              <a:t>to core academic and other school programs. </a:t>
            </a:r>
          </a:p>
          <a:p>
            <a:pPr marR="0" lvl="0">
              <a:lnSpc>
                <a:spcPts val="1680"/>
              </a:lnSpc>
              <a:spcBef>
                <a:spcPts val="0"/>
              </a:spcBef>
              <a:spcAft>
                <a:spcPts val="1200"/>
              </a:spcAft>
              <a:buSzPts val="1000"/>
              <a:tabLst>
                <a:tab pos="457200" algn="l"/>
              </a:tabLst>
            </a:pPr>
            <a:r>
              <a:rPr lang="en-US" sz="1400" b="1" i="1" u="sng" dirty="0">
                <a:solidFill>
                  <a:srgbClr val="515151"/>
                </a:solidFill>
                <a:effectLst/>
                <a:ea typeface="Calibri" panose="020F0502020204030204" pitchFamily="34" charset="0"/>
              </a:rPr>
              <a:t>Before posting such plan, the local educational agency shall seek public comment from parents, teachers and other stakeholders </a:t>
            </a:r>
            <a:r>
              <a:rPr lang="en-US" sz="1400" i="1" dirty="0">
                <a:solidFill>
                  <a:srgbClr val="515151"/>
                </a:solidFill>
                <a:effectLst/>
                <a:ea typeface="Calibri" panose="020F0502020204030204" pitchFamily="34" charset="0"/>
              </a:rPr>
              <a:t>on the plan and take such comments into account in the development of the plan.</a:t>
            </a:r>
          </a:p>
        </p:txBody>
      </p:sp>
      <p:sp>
        <p:nvSpPr>
          <p:cNvPr id="2" name="TextBox 1">
            <a:extLst>
              <a:ext uri="{FF2B5EF4-FFF2-40B4-BE49-F238E27FC236}">
                <a16:creationId xmlns:a16="http://schemas.microsoft.com/office/drawing/2014/main" id="{125D85C3-B3E8-4346-800C-85D81F4FF855}"/>
              </a:ext>
            </a:extLst>
          </p:cNvPr>
          <p:cNvSpPr txBox="1"/>
          <p:nvPr/>
        </p:nvSpPr>
        <p:spPr>
          <a:xfrm>
            <a:off x="3953165" y="5538180"/>
            <a:ext cx="5440218" cy="923330"/>
          </a:xfrm>
          <a:prstGeom prst="rect">
            <a:avLst/>
          </a:prstGeom>
          <a:solidFill>
            <a:schemeClr val="bg1"/>
          </a:solidFill>
          <a:ln w="19050">
            <a:solidFill>
              <a:schemeClr val="tx1"/>
            </a:solidFill>
          </a:ln>
        </p:spPr>
        <p:txBody>
          <a:bodyPr wrap="square" rtlCol="0">
            <a:spAutoFit/>
          </a:bodyPr>
          <a:lstStyle/>
          <a:p>
            <a:pPr algn="ctr"/>
            <a:r>
              <a:rPr lang="en-US" b="1" dirty="0">
                <a:solidFill>
                  <a:srgbClr val="515151"/>
                </a:solidFill>
                <a:effectLst>
                  <a:outerShdw blurRad="38100" dist="38100" dir="2700000" algn="tl">
                    <a:srgbClr val="000000">
                      <a:alpha val="43137"/>
                    </a:srgbClr>
                  </a:outerShdw>
                </a:effectLst>
                <a:ea typeface="Calibri" panose="020F0502020204030204" pitchFamily="34" charset="0"/>
              </a:rPr>
              <a:t>Recent federal regulations also require district plans. </a:t>
            </a:r>
            <a:br>
              <a:rPr lang="en-US" b="1" dirty="0">
                <a:solidFill>
                  <a:srgbClr val="515151"/>
                </a:solidFill>
                <a:effectLst>
                  <a:outerShdw blurRad="38100" dist="38100" dir="2700000" algn="tl">
                    <a:srgbClr val="000000">
                      <a:alpha val="43137"/>
                    </a:srgbClr>
                  </a:outerShdw>
                </a:effectLst>
                <a:ea typeface="Calibri" panose="020F0502020204030204" pitchFamily="34" charset="0"/>
              </a:rPr>
            </a:br>
            <a:r>
              <a:rPr lang="en-US" b="1" u="sng" dirty="0">
                <a:solidFill>
                  <a:srgbClr val="515151"/>
                </a:solidFill>
                <a:effectLst>
                  <a:outerShdw blurRad="38100" dist="38100" dir="2700000" algn="tl">
                    <a:srgbClr val="000000">
                      <a:alpha val="43137"/>
                    </a:srgbClr>
                  </a:outerShdw>
                </a:effectLst>
                <a:ea typeface="Calibri" panose="020F0502020204030204" pitchFamily="34" charset="0"/>
              </a:rPr>
              <a:t>Correction</a:t>
            </a:r>
            <a:r>
              <a:rPr lang="en-US" b="1" dirty="0">
                <a:solidFill>
                  <a:srgbClr val="515151"/>
                </a:solidFill>
                <a:effectLst>
                  <a:outerShdw blurRad="38100" dist="38100" dir="2700000" algn="tl">
                    <a:srgbClr val="000000">
                      <a:alpha val="43137"/>
                    </a:srgbClr>
                  </a:outerShdw>
                </a:effectLst>
                <a:ea typeface="Calibri" panose="020F0502020204030204" pitchFamily="34" charset="0"/>
              </a:rPr>
              <a:t> from the original presentation:  </a:t>
            </a:r>
            <a:r>
              <a:rPr lang="en-US" sz="1800" b="1" dirty="0">
                <a:solidFill>
                  <a:srgbClr val="515151"/>
                </a:solidFill>
                <a:effectLst>
                  <a:outerShdw blurRad="38100" dist="38100" dir="2700000" algn="tl">
                    <a:srgbClr val="000000">
                      <a:alpha val="43137"/>
                    </a:srgbClr>
                  </a:outerShdw>
                </a:effectLst>
                <a:ea typeface="Calibri" panose="020F0502020204030204" pitchFamily="34" charset="0"/>
              </a:rPr>
              <a:t>SED will </a:t>
            </a:r>
            <a:r>
              <a:rPr lang="en-US" sz="1800" b="1" u="sng" dirty="0">
                <a:solidFill>
                  <a:srgbClr val="515151"/>
                </a:solidFill>
                <a:effectLst>
                  <a:outerShdw blurRad="38100" dist="38100" dir="2700000" algn="tl">
                    <a:srgbClr val="000000">
                      <a:alpha val="43137"/>
                    </a:srgbClr>
                  </a:outerShdw>
                </a:effectLst>
                <a:ea typeface="Calibri" panose="020F0502020204030204" pitchFamily="34" charset="0"/>
              </a:rPr>
              <a:t>not</a:t>
            </a:r>
            <a:r>
              <a:rPr lang="en-US" sz="1800" b="1" dirty="0">
                <a:solidFill>
                  <a:srgbClr val="515151"/>
                </a:solidFill>
                <a:effectLst>
                  <a:outerShdw blurRad="38100" dist="38100" dir="2700000" algn="tl">
                    <a:srgbClr val="000000">
                      <a:alpha val="43137"/>
                    </a:srgbClr>
                  </a:outerShdw>
                </a:effectLst>
                <a:ea typeface="Calibri" panose="020F0502020204030204" pitchFamily="34" charset="0"/>
              </a:rPr>
              <a:t> </a:t>
            </a:r>
            <a:br>
              <a:rPr lang="en-US" sz="1800" b="1" dirty="0">
                <a:solidFill>
                  <a:srgbClr val="515151"/>
                </a:solidFill>
                <a:effectLst>
                  <a:outerShdw blurRad="38100" dist="38100" dir="2700000" algn="tl">
                    <a:srgbClr val="000000">
                      <a:alpha val="43137"/>
                    </a:srgbClr>
                  </a:outerShdw>
                </a:effectLst>
                <a:ea typeface="Calibri" panose="020F0502020204030204" pitchFamily="34" charset="0"/>
              </a:rPr>
            </a:br>
            <a:r>
              <a:rPr lang="en-US" sz="1800" b="1" dirty="0">
                <a:solidFill>
                  <a:srgbClr val="515151"/>
                </a:solidFill>
                <a:effectLst>
                  <a:outerShdw blurRad="38100" dist="38100" dir="2700000" algn="tl">
                    <a:srgbClr val="000000">
                      <a:alpha val="43137"/>
                    </a:srgbClr>
                  </a:outerShdw>
                </a:effectLst>
                <a:ea typeface="Calibri" panose="020F0502020204030204" pitchFamily="34" charset="0"/>
              </a:rPr>
              <a:t>merge the state budget and federal plan requirements.</a:t>
            </a:r>
            <a:endParaRPr lang="en-US" sz="1800" b="1" dirty="0">
              <a:effectLst>
                <a:outerShdw blurRad="38100" dist="38100" dir="2700000" algn="tl">
                  <a:srgbClr val="000000">
                    <a:alpha val="43137"/>
                  </a:srgbClr>
                </a:outerShdw>
              </a:effectLst>
              <a:ea typeface="Calibri" panose="020F0502020204030204" pitchFamily="34" charset="0"/>
            </a:endParaRPr>
          </a:p>
        </p:txBody>
      </p:sp>
    </p:spTree>
    <p:extLst>
      <p:ext uri="{BB962C8B-B14F-4D97-AF65-F5344CB8AC3E}">
        <p14:creationId xmlns:p14="http://schemas.microsoft.com/office/powerpoint/2010/main" val="4152761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500"/>
                                        <p:tgtEl>
                                          <p:spTgt spid="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1" end="1"/>
                                            </p:txEl>
                                          </p:spTgt>
                                        </p:tgtEl>
                                        <p:attrNameLst>
                                          <p:attrName>style.visibility</p:attrName>
                                        </p:attrNameLst>
                                      </p:cBhvr>
                                      <p:to>
                                        <p:strVal val="visible"/>
                                      </p:to>
                                    </p:set>
                                    <p:animEffect transition="in" filter="fade">
                                      <p:cBhvr>
                                        <p:cTn id="16" dur="500"/>
                                        <p:tgtEl>
                                          <p:spTgt spid="9">
                                            <p:txEl>
                                              <p:pRg st="1" end="1"/>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fade">
                                      <p:cBhvr>
                                        <p:cTn id="20" dur="500"/>
                                        <p:tgtEl>
                                          <p:spTgt spid="9">
                                            <p:txEl>
                                              <p:pRg st="2" end="2"/>
                                            </p:txEl>
                                          </p:spTgt>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9">
                                            <p:txEl>
                                              <p:pRg st="3" end="3"/>
                                            </p:txEl>
                                          </p:spTgt>
                                        </p:tgtEl>
                                        <p:attrNameLst>
                                          <p:attrName>style.visibility</p:attrName>
                                        </p:attrNameLst>
                                      </p:cBhvr>
                                      <p:to>
                                        <p:strVal val="visible"/>
                                      </p:to>
                                    </p:set>
                                    <p:animEffect transition="in" filter="fade">
                                      <p:cBhvr>
                                        <p:cTn id="24" dur="500"/>
                                        <p:tgtEl>
                                          <p:spTgt spid="9">
                                            <p:txEl>
                                              <p:pRg st="3" end="3"/>
                                            </p:txEl>
                                          </p:spTgt>
                                        </p:tgtEl>
                                      </p:cBhvr>
                                    </p:animEffect>
                                  </p:childTnLst>
                                </p:cTn>
                              </p:par>
                            </p:childTnLst>
                          </p:cTn>
                        </p:par>
                        <p:par>
                          <p:cTn id="25" fill="hold">
                            <p:stCondLst>
                              <p:cond delay="1500"/>
                            </p:stCondLst>
                            <p:childTnLst>
                              <p:par>
                                <p:cTn id="26" presetID="10" presetClass="entr" presetSubtype="0" fill="hold" nodeType="afterEffect">
                                  <p:stCondLst>
                                    <p:cond delay="0"/>
                                  </p:stCondLst>
                                  <p:childTnLst>
                                    <p:set>
                                      <p:cBhvr>
                                        <p:cTn id="27" dur="1" fill="hold">
                                          <p:stCondLst>
                                            <p:cond delay="0"/>
                                          </p:stCondLst>
                                        </p:cTn>
                                        <p:tgtEl>
                                          <p:spTgt spid="9">
                                            <p:txEl>
                                              <p:pRg st="4" end="4"/>
                                            </p:txEl>
                                          </p:spTgt>
                                        </p:tgtEl>
                                        <p:attrNameLst>
                                          <p:attrName>style.visibility</p:attrName>
                                        </p:attrNameLst>
                                      </p:cBhvr>
                                      <p:to>
                                        <p:strVal val="visible"/>
                                      </p:to>
                                    </p:set>
                                    <p:animEffect transition="in" filter="fade">
                                      <p:cBhvr>
                                        <p:cTn id="28" dur="500"/>
                                        <p:tgtEl>
                                          <p:spTgt spid="9">
                                            <p:txEl>
                                              <p:pRg st="4" end="4"/>
                                            </p:txEl>
                                          </p:spTgt>
                                        </p:tgtEl>
                                      </p:cBhvr>
                                    </p:animEffect>
                                  </p:childTnLst>
                                </p:cTn>
                              </p:par>
                            </p:childTnLst>
                          </p:cTn>
                        </p:par>
                        <p:par>
                          <p:cTn id="29" fill="hold">
                            <p:stCondLst>
                              <p:cond delay="2000"/>
                            </p:stCondLst>
                            <p:childTnLst>
                              <p:par>
                                <p:cTn id="30" presetID="10" presetClass="entr" presetSubtype="0" fill="hold" nodeType="after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childTnLst>
                                </p:cTn>
                              </p:par>
                            </p:childTnLst>
                          </p:cTn>
                        </p:par>
                        <p:par>
                          <p:cTn id="33" fill="hold">
                            <p:stCondLst>
                              <p:cond delay="2500"/>
                            </p:stCondLst>
                            <p:childTnLst>
                              <p:par>
                                <p:cTn id="34" presetID="10" presetClass="entr" presetSubtype="0" fill="hold" nodeType="afterEffect">
                                  <p:stCondLst>
                                    <p:cond delay="0"/>
                                  </p:stCondLst>
                                  <p:childTnLst>
                                    <p:set>
                                      <p:cBhvr>
                                        <p:cTn id="35" dur="1" fill="hold">
                                          <p:stCondLst>
                                            <p:cond delay="0"/>
                                          </p:stCondLst>
                                        </p:cTn>
                                        <p:tgtEl>
                                          <p:spTgt spid="9">
                                            <p:txEl>
                                              <p:pRg st="6" end="6"/>
                                            </p:txEl>
                                          </p:spTgt>
                                        </p:tgtEl>
                                        <p:attrNameLst>
                                          <p:attrName>style.visibility</p:attrName>
                                        </p:attrNameLst>
                                      </p:cBhvr>
                                      <p:to>
                                        <p:strVal val="visible"/>
                                      </p:to>
                                    </p:set>
                                    <p:animEffect transition="in" filter="fade">
                                      <p:cBhvr>
                                        <p:cTn id="36" dur="500"/>
                                        <p:tgtEl>
                                          <p:spTgt spid="9">
                                            <p:txEl>
                                              <p:pRg st="6" end="6"/>
                                            </p:txEl>
                                          </p:spTgt>
                                        </p:tgtEl>
                                      </p:cBhvr>
                                    </p:animEffect>
                                  </p:childTnLst>
                                </p:cTn>
                              </p:par>
                            </p:childTnLst>
                          </p:cTn>
                        </p:par>
                        <p:par>
                          <p:cTn id="37" fill="hold">
                            <p:stCondLst>
                              <p:cond delay="3000"/>
                            </p:stCondLst>
                            <p:childTnLst>
                              <p:par>
                                <p:cTn id="38" presetID="10" presetClass="entr" presetSubtype="0" fill="hold" nodeType="afterEffect">
                                  <p:stCondLst>
                                    <p:cond delay="0"/>
                                  </p:stCondLst>
                                  <p:childTnLst>
                                    <p:set>
                                      <p:cBhvr>
                                        <p:cTn id="39" dur="1" fill="hold">
                                          <p:stCondLst>
                                            <p:cond delay="0"/>
                                          </p:stCondLst>
                                        </p:cTn>
                                        <p:tgtEl>
                                          <p:spTgt spid="9">
                                            <p:txEl>
                                              <p:pRg st="7" end="7"/>
                                            </p:txEl>
                                          </p:spTgt>
                                        </p:tgtEl>
                                        <p:attrNameLst>
                                          <p:attrName>style.visibility</p:attrName>
                                        </p:attrNameLst>
                                      </p:cBhvr>
                                      <p:to>
                                        <p:strVal val="visible"/>
                                      </p:to>
                                    </p:set>
                                    <p:animEffect transition="in" filter="fade">
                                      <p:cBhvr>
                                        <p:cTn id="40" dur="500"/>
                                        <p:tgtEl>
                                          <p:spTgt spid="9">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9">
                                            <p:txEl>
                                              <p:pRg st="8" end="8"/>
                                            </p:txEl>
                                          </p:spTgt>
                                        </p:tgtEl>
                                        <p:attrNameLst>
                                          <p:attrName>style.visibility</p:attrName>
                                        </p:attrNameLst>
                                      </p:cBhvr>
                                      <p:to>
                                        <p:strVal val="visible"/>
                                      </p:to>
                                    </p:set>
                                    <p:animEffect transition="in" filter="fade">
                                      <p:cBhvr>
                                        <p:cTn id="45" dur="500"/>
                                        <p:tgtEl>
                                          <p:spTgt spid="9">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9">
                                            <p:txEl>
                                              <p:pRg st="9" end="9"/>
                                            </p:txEl>
                                          </p:spTgt>
                                        </p:tgtEl>
                                        <p:attrNameLst>
                                          <p:attrName>style.visibility</p:attrName>
                                        </p:attrNameLst>
                                      </p:cBhvr>
                                      <p:to>
                                        <p:strVal val="visible"/>
                                      </p:to>
                                    </p:set>
                                    <p:animEffect transition="in" filter="fade">
                                      <p:cBhvr>
                                        <p:cTn id="50" dur="500"/>
                                        <p:tgtEl>
                                          <p:spTgt spid="9">
                                            <p:txEl>
                                              <p:pRg st="9" end="9"/>
                                            </p:tx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fade">
                                      <p:cBhvr>
                                        <p:cTn id="5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7449</TotalTime>
  <Words>1469</Words>
  <Application>Microsoft Office PowerPoint</Application>
  <PresentationFormat>Widescreen</PresentationFormat>
  <Paragraphs>141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Symbol</vt:lpstr>
      <vt:lpstr>Office Theme</vt:lpstr>
      <vt:lpstr>Strategies for Using Federal COVID-19 Relief Funding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 Lowry</dc:creator>
  <cp:lastModifiedBy>Robert Lowry</cp:lastModifiedBy>
  <cp:revision>87</cp:revision>
  <dcterms:created xsi:type="dcterms:W3CDTF">2021-04-20T19:33:21Z</dcterms:created>
  <dcterms:modified xsi:type="dcterms:W3CDTF">2021-05-17T21:44:00Z</dcterms:modified>
</cp:coreProperties>
</file>